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notesSlides/notesSlide1.xml" ContentType="application/vnd.openxmlformats-officedocument.presentationml.notesSlide+xml"/>
  <Override PartName="/ppt/media/image40.jpg" ContentType="image/jpg"/>
  <Override PartName="/ppt/media/image42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61.jpg" ContentType="image/jpg"/>
  <Override PartName="/ppt/media/image62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6.jpg" ContentType="image/jpg"/>
  <Override PartName="/ppt/media/image67.jpg" ContentType="image/jpg"/>
  <Override PartName="/ppt/media/image68.jpg" ContentType="image/jpg"/>
  <Override PartName="/ppt/media/image69.jpg" ContentType="image/jpg"/>
  <Override PartName="/ppt/media/image70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6.jpg" ContentType="image/jpg"/>
  <Override PartName="/ppt/media/image77.jpg" ContentType="image/jpg"/>
  <Override PartName="/ppt/media/image78.jpg" ContentType="image/jpg"/>
  <Override PartName="/ppt/media/image79.jpg" ContentType="image/jpg"/>
  <Override PartName="/ppt/media/image80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85.jpg" ContentType="image/jpg"/>
  <Override PartName="/ppt/media/image86.jpg" ContentType="image/jpg"/>
  <Override PartName="/ppt/media/image87.jpg" ContentType="image/jpg"/>
  <Override PartName="/ppt/media/image88.jpg" ContentType="image/jpg"/>
  <Override PartName="/ppt/media/image89.jpg" ContentType="image/jpg"/>
  <Override PartName="/ppt/media/image90.jpg" ContentType="image/jpg"/>
  <Override PartName="/ppt/media/image91.jpg" ContentType="image/jpg"/>
  <Override PartName="/ppt/media/image92.jpg" ContentType="image/jpg"/>
  <Override PartName="/ppt/media/image93.jpg" ContentType="image/jpg"/>
  <Override PartName="/ppt/media/image94.jpg" ContentType="image/jpg"/>
  <Override PartName="/ppt/media/image95.jpg" ContentType="image/jpg"/>
  <Override PartName="/ppt/media/image96.jpg" ContentType="image/jpg"/>
  <Override PartName="/ppt/media/image97.jpg" ContentType="image/jpg"/>
  <Override PartName="/ppt/media/image98.jpg" ContentType="image/jpg"/>
  <Override PartName="/ppt/media/image99.jpg" ContentType="image/jpg"/>
  <Override PartName="/ppt/media/image100.jpg" ContentType="image/jpg"/>
  <Override PartName="/ppt/media/image101.jpg" ContentType="image/jpg"/>
  <Override PartName="/ppt/media/image102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5" r:id="rId2"/>
    <p:sldId id="258" r:id="rId3"/>
    <p:sldId id="263" r:id="rId4"/>
    <p:sldId id="296" r:id="rId5"/>
    <p:sldId id="264" r:id="rId6"/>
    <p:sldId id="265" r:id="rId7"/>
    <p:sldId id="313" r:id="rId8"/>
    <p:sldId id="269" r:id="rId9"/>
    <p:sldId id="314" r:id="rId10"/>
    <p:sldId id="300" r:id="rId11"/>
    <p:sldId id="315" r:id="rId12"/>
    <p:sldId id="266" r:id="rId13"/>
    <p:sldId id="267" r:id="rId14"/>
    <p:sldId id="268" r:id="rId15"/>
    <p:sldId id="316" r:id="rId16"/>
    <p:sldId id="286" r:id="rId17"/>
    <p:sldId id="271" r:id="rId18"/>
    <p:sldId id="272" r:id="rId19"/>
    <p:sldId id="273" r:id="rId20"/>
    <p:sldId id="274" r:id="rId21"/>
    <p:sldId id="276" r:id="rId22"/>
    <p:sldId id="275" r:id="rId23"/>
    <p:sldId id="285" r:id="rId24"/>
    <p:sldId id="312" r:id="rId25"/>
    <p:sldId id="317" r:id="rId26"/>
    <p:sldId id="308" r:id="rId27"/>
    <p:sldId id="307" r:id="rId28"/>
    <p:sldId id="278" r:id="rId29"/>
    <p:sldId id="309" r:id="rId30"/>
    <p:sldId id="310" r:id="rId31"/>
    <p:sldId id="311" r:id="rId32"/>
    <p:sldId id="279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21" autoAdjust="0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9D7EC-C628-4451-9248-C73E5AE472CC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657E9-6DC1-42D6-BCE2-AE04F8B1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5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6982B1-5711-47B5-8A36-6CEAB12B5623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7713"/>
            <a:ext cx="4957762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15" tIns="44808" rIns="89615" bIns="4480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4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2A6FDCE-0C2F-479E-9D25-F573D70048B8}" type="slidenum">
              <a:rPr lang="en-US" sz="1200">
                <a:latin typeface="Times New Roman" panose="02020603050405020304" pitchFamily="18" charset="0"/>
              </a:rPr>
              <a:pPr/>
              <a:t>26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0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5C3E900-9B2C-4307-8465-0F3CED9D7EDF}" type="slidenum">
              <a:rPr lang="en-US" sz="1200">
                <a:latin typeface="Times New Roman" panose="02020603050405020304" pitchFamily="18" charset="0"/>
              </a:rPr>
              <a:pPr/>
              <a:t>27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5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5D0B01D-2783-4284-93D9-26286DFD361A}" type="slidenum">
              <a:rPr lang="en-US" sz="1200">
                <a:latin typeface="Times New Roman" panose="02020603050405020304" pitchFamily="18" charset="0"/>
              </a:rPr>
              <a:pPr/>
              <a:t>29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BD7ECDD-9016-45E8-B1EB-51076EFD53B1}" type="slidenum">
              <a:rPr lang="en-US" sz="1200">
                <a:latin typeface="Times New Roman" panose="02020603050405020304" pitchFamily="18" charset="0"/>
              </a:rPr>
              <a:pPr/>
              <a:t>30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6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FFE5EF-CC9D-457A-BE72-3570C80BCC28}" type="slidenum">
              <a:rPr lang="en-US" sz="1200">
                <a:latin typeface="Times New Roman" panose="02020603050405020304" pitchFamily="18" charset="0"/>
              </a:rPr>
              <a:pPr/>
              <a:t>31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6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45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80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77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76599" y="933225"/>
            <a:ext cx="3048000" cy="628090"/>
          </a:xfrm>
          <a:custGeom>
            <a:avLst/>
            <a:gdLst/>
            <a:ahLst/>
            <a:cxnLst/>
            <a:rect l="l" t="t" r="r" b="b"/>
            <a:pathLst>
              <a:path w="3352800" h="711835">
                <a:moveTo>
                  <a:pt x="3352800" y="711707"/>
                </a:moveTo>
                <a:lnTo>
                  <a:pt x="0" y="711707"/>
                </a:lnTo>
                <a:lnTo>
                  <a:pt x="0" y="0"/>
                </a:lnTo>
                <a:lnTo>
                  <a:pt x="3352800" y="0"/>
                </a:lnTo>
                <a:lnTo>
                  <a:pt x="3352800" y="71170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49846" y="940871"/>
            <a:ext cx="3244307" cy="555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8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77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3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25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5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74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448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93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857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2C1E-0CEF-414E-98CC-35224489C479}" type="datetimeFigureOut">
              <a:rPr lang="en-AU" smtClean="0"/>
              <a:t>23/9/2025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746E-8EC5-4C0D-AE01-EF208ADE0C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49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13" Type="http://schemas.openxmlformats.org/officeDocument/2006/relationships/image" Target="../media/image87.jpg"/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12" Type="http://schemas.openxmlformats.org/officeDocument/2006/relationships/image" Target="../media/image86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jpg"/><Relationship Id="rId11" Type="http://schemas.openxmlformats.org/officeDocument/2006/relationships/image" Target="../media/image85.jpg"/><Relationship Id="rId5" Type="http://schemas.openxmlformats.org/officeDocument/2006/relationships/image" Target="../media/image79.jpg"/><Relationship Id="rId10" Type="http://schemas.openxmlformats.org/officeDocument/2006/relationships/image" Target="../media/image84.jpg"/><Relationship Id="rId4" Type="http://schemas.openxmlformats.org/officeDocument/2006/relationships/image" Target="../media/image78.jpg"/><Relationship Id="rId9" Type="http://schemas.openxmlformats.org/officeDocument/2006/relationships/image" Target="../media/image83.jpg"/><Relationship Id="rId14" Type="http://schemas.openxmlformats.org/officeDocument/2006/relationships/image" Target="../media/image8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g"/><Relationship Id="rId13" Type="http://schemas.openxmlformats.org/officeDocument/2006/relationships/image" Target="../media/image101.jpg"/><Relationship Id="rId3" Type="http://schemas.openxmlformats.org/officeDocument/2006/relationships/image" Target="../media/image91.jpg"/><Relationship Id="rId7" Type="http://schemas.openxmlformats.org/officeDocument/2006/relationships/image" Target="../media/image95.jpg"/><Relationship Id="rId12" Type="http://schemas.openxmlformats.org/officeDocument/2006/relationships/image" Target="../media/image100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jpg"/><Relationship Id="rId11" Type="http://schemas.openxmlformats.org/officeDocument/2006/relationships/image" Target="../media/image99.jpg"/><Relationship Id="rId5" Type="http://schemas.openxmlformats.org/officeDocument/2006/relationships/image" Target="../media/image93.jpg"/><Relationship Id="rId10" Type="http://schemas.openxmlformats.org/officeDocument/2006/relationships/image" Target="../media/image98.jpg"/><Relationship Id="rId4" Type="http://schemas.openxmlformats.org/officeDocument/2006/relationships/image" Target="../media/image92.jpg"/><Relationship Id="rId9" Type="http://schemas.openxmlformats.org/officeDocument/2006/relationships/image" Target="../media/image97.jpg"/><Relationship Id="rId14" Type="http://schemas.openxmlformats.org/officeDocument/2006/relationships/image" Target="../media/image10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jpk.kemenkeu.go.id/attach/post-no-28-tahun-2009-tentang-pajak-daerah-dan-retribusi-daerah/UU-427-973-UU_28_Tahun_2009_Ttg_PDRD.pdf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gif"/><Relationship Id="rId18" Type="http://schemas.openxmlformats.org/officeDocument/2006/relationships/image" Target="../media/image21.gif"/><Relationship Id="rId26" Type="http://schemas.openxmlformats.org/officeDocument/2006/relationships/image" Target="../media/image29.gif"/><Relationship Id="rId3" Type="http://schemas.openxmlformats.org/officeDocument/2006/relationships/image" Target="../media/image7.gif"/><Relationship Id="rId21" Type="http://schemas.openxmlformats.org/officeDocument/2006/relationships/image" Target="../media/image24.gif"/><Relationship Id="rId7" Type="http://schemas.openxmlformats.org/officeDocument/2006/relationships/image" Target="../media/image10.wmf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5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gif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hyperlink" Target="file:///K:/Program%20Files/r2%20Studios/Pajak/My%20Documents/mmp/My%20Documents/mmp/Heru/Reformasi/Pengertian%20Umum%20Pajak.ppt#-1,2,RETRIBUSI ada kontraprestasi langsung  SUMBANGAN utk golon..." TargetMode="External"/><Relationship Id="rId11" Type="http://schemas.openxmlformats.org/officeDocument/2006/relationships/image" Target="../media/image14.gif"/><Relationship Id="rId24" Type="http://schemas.openxmlformats.org/officeDocument/2006/relationships/image" Target="../media/image27.jpeg"/><Relationship Id="rId5" Type="http://schemas.openxmlformats.org/officeDocument/2006/relationships/image" Target="../media/image9.wmf"/><Relationship Id="rId15" Type="http://schemas.openxmlformats.org/officeDocument/2006/relationships/image" Target="../media/image18.gif"/><Relationship Id="rId23" Type="http://schemas.openxmlformats.org/officeDocument/2006/relationships/image" Target="../media/image26.jpeg"/><Relationship Id="rId10" Type="http://schemas.openxmlformats.org/officeDocument/2006/relationships/image" Target="../media/image13.wmf"/><Relationship Id="rId19" Type="http://schemas.openxmlformats.org/officeDocument/2006/relationships/image" Target="../media/image22.png"/><Relationship Id="rId4" Type="http://schemas.openxmlformats.org/officeDocument/2006/relationships/image" Target="../media/image8.gif"/><Relationship Id="rId9" Type="http://schemas.openxmlformats.org/officeDocument/2006/relationships/image" Target="../media/image12.gif"/><Relationship Id="rId14" Type="http://schemas.openxmlformats.org/officeDocument/2006/relationships/image" Target="../media/image17.gif"/><Relationship Id="rId22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392"/>
            <a:ext cx="9144000" cy="69573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2304256" cy="153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8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7" y="692696"/>
            <a:ext cx="8410575" cy="12874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dirty="0" err="1">
                <a:latin typeface="AvantGarde Md BT"/>
              </a:rPr>
              <a:t>Penerapan</a:t>
            </a:r>
            <a:r>
              <a:rPr lang="en-US" sz="3600" dirty="0">
                <a:latin typeface="AvantGarde Md BT"/>
              </a:rPr>
              <a:t> </a:t>
            </a:r>
            <a:r>
              <a:rPr lang="en-US" sz="3600" dirty="0" err="1">
                <a:latin typeface="AvantGarde Md BT"/>
              </a:rPr>
              <a:t>Penggabungan</a:t>
            </a:r>
            <a:r>
              <a:rPr lang="en-US" sz="3600" dirty="0">
                <a:latin typeface="AvantGarde Md BT"/>
              </a:rPr>
              <a:t> </a:t>
            </a:r>
            <a:r>
              <a:rPr lang="en-US" sz="3600" dirty="0" err="1">
                <a:latin typeface="AvantGarde Md BT"/>
              </a:rPr>
              <a:t>Hukum</a:t>
            </a:r>
            <a:r>
              <a:rPr lang="en-US" sz="3600" dirty="0">
                <a:latin typeface="AvantGarde Md BT"/>
              </a:rPr>
              <a:t> Formal </a:t>
            </a:r>
            <a:r>
              <a:rPr lang="en-US" sz="3600" dirty="0" err="1">
                <a:latin typeface="AvantGarde Md BT"/>
              </a:rPr>
              <a:t>dan</a:t>
            </a:r>
            <a:r>
              <a:rPr lang="en-US" sz="3600" dirty="0">
                <a:latin typeface="AvantGarde Md BT"/>
              </a:rPr>
              <a:t> Material</a:t>
            </a:r>
            <a:r>
              <a:rPr lang="en-US" sz="36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2287" y="2348881"/>
            <a:ext cx="8421688" cy="2664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sz="2800" dirty="0">
                <a:latin typeface="Verdana" panose="020B0604030504040204" pitchFamily="34" charset="0"/>
              </a:rPr>
              <a:t>	- 	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UU.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Pajak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Bumi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dan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Bangunan</a:t>
            </a:r>
            <a:endParaRPr lang="en-US" sz="2800" dirty="0">
              <a:solidFill>
                <a:srgbClr val="2272C2"/>
              </a:solidFill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2800" dirty="0">
                <a:latin typeface="Verdana" panose="020B0604030504040204" pitchFamily="34" charset="0"/>
              </a:rPr>
              <a:t>	- 	</a:t>
            </a:r>
            <a:r>
              <a:rPr lang="en-US" sz="2800" dirty="0">
                <a:solidFill>
                  <a:schemeClr val="hlink"/>
                </a:solidFill>
                <a:latin typeface="Verdana" panose="020B0604030504040204" pitchFamily="34" charset="0"/>
              </a:rPr>
              <a:t>UU. Bea </a:t>
            </a:r>
            <a:r>
              <a:rPr lang="en-US" sz="2800" dirty="0" err="1">
                <a:solidFill>
                  <a:schemeClr val="hlink"/>
                </a:solidFill>
                <a:latin typeface="Verdana" panose="020B0604030504040204" pitchFamily="34" charset="0"/>
              </a:rPr>
              <a:t>Perolehan</a:t>
            </a:r>
            <a:r>
              <a:rPr lang="en-US" sz="2800" dirty="0">
                <a:solidFill>
                  <a:schemeClr val="hlink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Verdana" panose="020B0604030504040204" pitchFamily="34" charset="0"/>
              </a:rPr>
              <a:t>Hak</a:t>
            </a:r>
            <a:r>
              <a:rPr lang="en-US" sz="2800" dirty="0">
                <a:solidFill>
                  <a:schemeClr val="hlink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Verdana" panose="020B0604030504040204" pitchFamily="34" charset="0"/>
              </a:rPr>
              <a:t>atas</a:t>
            </a:r>
            <a:r>
              <a:rPr lang="en-US" sz="2800" dirty="0">
                <a:solidFill>
                  <a:schemeClr val="hlink"/>
                </a:solidFill>
                <a:latin typeface="Verdana" panose="020B0604030504040204" pitchFamily="34" charset="0"/>
              </a:rPr>
              <a:t> Tanah            	</a:t>
            </a:r>
            <a:r>
              <a:rPr lang="en-US" sz="2800" dirty="0" err="1">
                <a:solidFill>
                  <a:schemeClr val="hlink"/>
                </a:solidFill>
                <a:latin typeface="Verdana" panose="020B0604030504040204" pitchFamily="34" charset="0"/>
              </a:rPr>
              <a:t>dan</a:t>
            </a:r>
            <a:r>
              <a:rPr lang="en-US" sz="2800" dirty="0">
                <a:solidFill>
                  <a:schemeClr val="hlink"/>
                </a:solidFill>
                <a:latin typeface="Verdana" panose="020B0604030504040204" pitchFamily="34" charset="0"/>
              </a:rPr>
              <a:t>/</a:t>
            </a:r>
            <a:r>
              <a:rPr lang="en-US" sz="2800" dirty="0" err="1">
                <a:solidFill>
                  <a:schemeClr val="hlink"/>
                </a:solidFill>
                <a:latin typeface="Verdana" panose="020B0604030504040204" pitchFamily="34" charset="0"/>
              </a:rPr>
              <a:t>atau</a:t>
            </a:r>
            <a:r>
              <a:rPr lang="en-US" sz="2800" dirty="0">
                <a:solidFill>
                  <a:schemeClr val="hlink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Verdana" panose="020B0604030504040204" pitchFamily="34" charset="0"/>
              </a:rPr>
              <a:t>Bangunan</a:t>
            </a:r>
            <a:endParaRPr lang="en-US" sz="2800" dirty="0">
              <a:solidFill>
                <a:schemeClr val="hlink"/>
              </a:solidFill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2800" dirty="0">
                <a:latin typeface="Verdana" panose="020B0604030504040204" pitchFamily="34" charset="0"/>
              </a:rPr>
              <a:t>	-	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UU. Bea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Materai</a:t>
            </a:r>
            <a:endParaRPr lang="en-US" sz="2800" dirty="0">
              <a:solidFill>
                <a:srgbClr val="2272C2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573558"/>
            <a:ext cx="2520280" cy="2181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97152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83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4699" y="969220"/>
            <a:ext cx="2958353" cy="556102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19610" rIns="0" bIns="0" rtlCol="0" anchor="ctr">
            <a:spAutoFit/>
          </a:bodyPr>
          <a:lstStyle/>
          <a:p>
            <a:pPr marL="134478">
              <a:spcBef>
                <a:spcPts val="154"/>
              </a:spcBef>
            </a:pPr>
            <a:r>
              <a:rPr sz="3485" spc="-53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485" spc="-22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485" spc="-19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485" spc="-84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3485" spc="-19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485" spc="-1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485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85" spc="22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485" spc="-106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3485" spc="-44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endParaRPr sz="348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9924" y="1816289"/>
            <a:ext cx="4022912" cy="67375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427527">
              <a:lnSpc>
                <a:spcPct val="101200"/>
              </a:lnSpc>
              <a:spcBef>
                <a:spcPts val="84"/>
              </a:spcBef>
            </a:pPr>
            <a:r>
              <a:rPr sz="2206" spc="168" dirty="0">
                <a:solidFill>
                  <a:srgbClr val="4F80BC"/>
                </a:solidFill>
                <a:latin typeface="Microsoft Sans Serif"/>
                <a:cs typeface="Microsoft Sans Serif"/>
              </a:rPr>
              <a:t>DASAR </a:t>
            </a:r>
            <a:r>
              <a:rPr sz="2206" spc="238" dirty="0">
                <a:solidFill>
                  <a:srgbClr val="4F80BC"/>
                </a:solidFill>
                <a:latin typeface="Microsoft Sans Serif"/>
                <a:cs typeface="Microsoft Sans Serif"/>
              </a:rPr>
              <a:t>KETENTUAN </a:t>
            </a:r>
            <a:r>
              <a:rPr sz="2206" spc="243" dirty="0">
                <a:solidFill>
                  <a:srgbClr val="4F80BC"/>
                </a:solidFill>
                <a:latin typeface="Microsoft Sans Serif"/>
                <a:cs typeface="Microsoft Sans Serif"/>
              </a:rPr>
              <a:t> </a:t>
            </a:r>
            <a:r>
              <a:rPr sz="2206" spc="212" dirty="0">
                <a:solidFill>
                  <a:srgbClr val="4F80BC"/>
                </a:solidFill>
                <a:latin typeface="Microsoft Sans Serif"/>
                <a:cs typeface="Microsoft Sans Serif"/>
              </a:rPr>
              <a:t>PERPAJAKAN</a:t>
            </a:r>
            <a:r>
              <a:rPr sz="2206" spc="79" dirty="0">
                <a:solidFill>
                  <a:srgbClr val="4F80BC"/>
                </a:solidFill>
                <a:latin typeface="Microsoft Sans Serif"/>
                <a:cs typeface="Microsoft Sans Serif"/>
              </a:rPr>
              <a:t> </a:t>
            </a:r>
            <a:r>
              <a:rPr sz="2206" spc="207" dirty="0">
                <a:solidFill>
                  <a:srgbClr val="4F80BC"/>
                </a:solidFill>
                <a:latin typeface="Microsoft Sans Serif"/>
                <a:cs typeface="Microsoft Sans Serif"/>
              </a:rPr>
              <a:t>INDONESIA</a:t>
            </a:r>
            <a:endParaRPr sz="2206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5905" y="2569060"/>
            <a:ext cx="7728137" cy="361949"/>
            <a:chOff x="817625" y="2911601"/>
            <a:chExt cx="8758555" cy="410209"/>
          </a:xfrm>
        </p:grpSpPr>
        <p:sp>
          <p:nvSpPr>
            <p:cNvPr id="5" name="object 5"/>
            <p:cNvSpPr/>
            <p:nvPr/>
          </p:nvSpPr>
          <p:spPr>
            <a:xfrm>
              <a:off x="838199" y="2932175"/>
              <a:ext cx="8717280" cy="368935"/>
            </a:xfrm>
            <a:custGeom>
              <a:avLst/>
              <a:gdLst/>
              <a:ahLst/>
              <a:cxnLst/>
              <a:rect l="l" t="t" r="r" b="b"/>
              <a:pathLst>
                <a:path w="8717280" h="368935">
                  <a:moveTo>
                    <a:pt x="8717280" y="368808"/>
                  </a:moveTo>
                  <a:lnTo>
                    <a:pt x="0" y="368808"/>
                  </a:lnTo>
                  <a:lnTo>
                    <a:pt x="0" y="0"/>
                  </a:lnTo>
                  <a:lnTo>
                    <a:pt x="8717280" y="0"/>
                  </a:lnTo>
                  <a:lnTo>
                    <a:pt x="8717280" y="368808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838199" y="2932175"/>
              <a:ext cx="8717280" cy="368935"/>
            </a:xfrm>
            <a:custGeom>
              <a:avLst/>
              <a:gdLst/>
              <a:ahLst/>
              <a:cxnLst/>
              <a:rect l="l" t="t" r="r" b="b"/>
              <a:pathLst>
                <a:path w="8717280" h="368935">
                  <a:moveTo>
                    <a:pt x="0" y="0"/>
                  </a:moveTo>
                  <a:lnTo>
                    <a:pt x="8717280" y="0"/>
                  </a:lnTo>
                  <a:lnTo>
                    <a:pt x="8717280" y="368808"/>
                  </a:lnTo>
                  <a:lnTo>
                    <a:pt x="0" y="368808"/>
                  </a:lnTo>
                  <a:lnTo>
                    <a:pt x="0" y="0"/>
                  </a:lnTo>
                  <a:close/>
                </a:path>
              </a:pathLst>
            </a:custGeom>
            <a:ln w="41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4059" y="2587213"/>
            <a:ext cx="7691718" cy="297630"/>
          </a:xfrm>
          <a:prstGeom prst="rect">
            <a:avLst/>
          </a:prstGeom>
        </p:spPr>
        <p:txBody>
          <a:bodyPr vert="horz" wrap="square" lIns="0" tIns="32497" rIns="0" bIns="0" rtlCol="0">
            <a:spAutoFit/>
          </a:bodyPr>
          <a:lstStyle/>
          <a:p>
            <a:pPr marL="560" algn="ctr">
              <a:spcBef>
                <a:spcPts val="256"/>
              </a:spcBef>
            </a:pPr>
            <a:r>
              <a:rPr sz="1721" b="1" spc="9" dirty="0">
                <a:solidFill>
                  <a:srgbClr val="FFFFFF"/>
                </a:solidFill>
                <a:latin typeface="Calibri"/>
                <a:cs typeface="Calibri"/>
              </a:rPr>
              <a:t>HIERARKI</a:t>
            </a:r>
            <a:r>
              <a:rPr sz="1721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b="1" spc="-4" dirty="0">
                <a:solidFill>
                  <a:srgbClr val="FFFFFF"/>
                </a:solidFill>
                <a:latin typeface="Calibri"/>
                <a:cs typeface="Calibri"/>
              </a:rPr>
              <a:t>PERPAJAKAN</a:t>
            </a:r>
            <a:r>
              <a:rPr sz="1721" b="1" spc="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b="1" spc="9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721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b="1" spc="9" dirty="0">
                <a:solidFill>
                  <a:srgbClr val="FFFFFF"/>
                </a:solidFill>
                <a:latin typeface="Calibri"/>
                <a:cs typeface="Calibri"/>
              </a:rPr>
              <a:t>INDONESIA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3709" y="2978953"/>
            <a:ext cx="7627844" cy="2546142"/>
          </a:xfrm>
          <a:prstGeom prst="rect">
            <a:avLst/>
          </a:prstGeom>
        </p:spPr>
        <p:txBody>
          <a:bodyPr vert="horz" wrap="square" lIns="0" tIns="70037" rIns="0" bIns="0" rtlCol="0">
            <a:spAutoFit/>
          </a:bodyPr>
          <a:lstStyle/>
          <a:p>
            <a:pPr marL="510455" indent="-499809">
              <a:spcBef>
                <a:spcPts val="552"/>
              </a:spcBef>
              <a:buAutoNum type="arabicPeriod"/>
              <a:tabLst>
                <a:tab pos="510455" algn="l"/>
                <a:tab pos="511015" algn="l"/>
              </a:tabLst>
            </a:pPr>
            <a:r>
              <a:rPr sz="1941" spc="-9" dirty="0">
                <a:latin typeface="Calibri"/>
                <a:cs typeface="Calibri"/>
              </a:rPr>
              <a:t>Undang-Undang</a:t>
            </a:r>
            <a:r>
              <a:rPr sz="1941" spc="31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(UU)</a:t>
            </a:r>
            <a:endParaRPr sz="1941">
              <a:latin typeface="Calibri"/>
              <a:cs typeface="Calibri"/>
            </a:endParaRPr>
          </a:p>
          <a:p>
            <a:pPr marL="509895">
              <a:spcBef>
                <a:spcPts val="468"/>
              </a:spcBef>
            </a:pPr>
            <a:r>
              <a:rPr sz="1941" i="1" spc="-13" dirty="0">
                <a:solidFill>
                  <a:srgbClr val="4F80BC"/>
                </a:solidFill>
                <a:latin typeface="Calibri"/>
                <a:cs typeface="Calibri"/>
              </a:rPr>
              <a:t>(disamakan)</a:t>
            </a:r>
            <a:r>
              <a:rPr sz="1941" i="1" spc="31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941" spc="-22" dirty="0">
                <a:latin typeface="Calibri"/>
                <a:cs typeface="Calibri"/>
              </a:rPr>
              <a:t>Peraturan</a:t>
            </a:r>
            <a:r>
              <a:rPr sz="1941" spc="35" dirty="0">
                <a:latin typeface="Calibri"/>
                <a:cs typeface="Calibri"/>
              </a:rPr>
              <a:t> </a:t>
            </a:r>
            <a:r>
              <a:rPr sz="1941" spc="-13" dirty="0">
                <a:latin typeface="Calibri"/>
                <a:cs typeface="Calibri"/>
              </a:rPr>
              <a:t>Pemerintah</a:t>
            </a:r>
            <a:r>
              <a:rPr sz="1941" spc="40" dirty="0">
                <a:latin typeface="Calibri"/>
                <a:cs typeface="Calibri"/>
              </a:rPr>
              <a:t> </a:t>
            </a:r>
            <a:r>
              <a:rPr sz="1941" spc="-13" dirty="0">
                <a:latin typeface="Calibri"/>
                <a:cs typeface="Calibri"/>
              </a:rPr>
              <a:t>Pengganti</a:t>
            </a:r>
            <a:r>
              <a:rPr sz="1941" spc="31" dirty="0">
                <a:latin typeface="Calibri"/>
                <a:cs typeface="Calibri"/>
              </a:rPr>
              <a:t> </a:t>
            </a:r>
            <a:r>
              <a:rPr sz="1941" spc="-4" dirty="0">
                <a:latin typeface="Calibri"/>
                <a:cs typeface="Calibri"/>
              </a:rPr>
              <a:t>Undang-Undang</a:t>
            </a:r>
            <a:r>
              <a:rPr sz="1941" spc="31" dirty="0">
                <a:latin typeface="Calibri"/>
                <a:cs typeface="Calibri"/>
              </a:rPr>
              <a:t> </a:t>
            </a:r>
            <a:r>
              <a:rPr sz="1941" spc="-4" dirty="0">
                <a:latin typeface="Calibri"/>
                <a:cs typeface="Calibri"/>
              </a:rPr>
              <a:t>(PERPU)</a:t>
            </a:r>
            <a:endParaRPr sz="1941">
              <a:latin typeface="Calibri"/>
              <a:cs typeface="Calibri"/>
            </a:endParaRPr>
          </a:p>
          <a:p>
            <a:pPr marL="510455" indent="-499809">
              <a:spcBef>
                <a:spcPts val="468"/>
              </a:spcBef>
              <a:buAutoNum type="arabicPeriod" startAt="2"/>
              <a:tabLst>
                <a:tab pos="510455" algn="l"/>
                <a:tab pos="511015" algn="l"/>
              </a:tabLst>
            </a:pPr>
            <a:r>
              <a:rPr sz="1941" spc="-22" dirty="0">
                <a:latin typeface="Calibri"/>
                <a:cs typeface="Calibri"/>
              </a:rPr>
              <a:t>Peraturan</a:t>
            </a:r>
            <a:r>
              <a:rPr sz="1941" spc="18" dirty="0">
                <a:latin typeface="Calibri"/>
                <a:cs typeface="Calibri"/>
              </a:rPr>
              <a:t> </a:t>
            </a:r>
            <a:r>
              <a:rPr sz="1941" spc="-13" dirty="0">
                <a:latin typeface="Calibri"/>
                <a:cs typeface="Calibri"/>
              </a:rPr>
              <a:t>Pemerintah</a:t>
            </a:r>
            <a:r>
              <a:rPr sz="1941" spc="44" dirty="0">
                <a:latin typeface="Calibri"/>
                <a:cs typeface="Calibri"/>
              </a:rPr>
              <a:t> </a:t>
            </a:r>
            <a:r>
              <a:rPr sz="1941" spc="-4" dirty="0">
                <a:latin typeface="Calibri"/>
                <a:cs typeface="Calibri"/>
              </a:rPr>
              <a:t>(PP)</a:t>
            </a:r>
            <a:endParaRPr sz="1941">
              <a:latin typeface="Calibri"/>
              <a:cs typeface="Calibri"/>
            </a:endParaRPr>
          </a:p>
          <a:p>
            <a:pPr marL="510455" indent="-499809">
              <a:spcBef>
                <a:spcPts val="463"/>
              </a:spcBef>
              <a:buAutoNum type="arabicPeriod" startAt="2"/>
              <a:tabLst>
                <a:tab pos="510455" algn="l"/>
                <a:tab pos="511015" algn="l"/>
              </a:tabLst>
            </a:pPr>
            <a:r>
              <a:rPr sz="1941" spc="-22" dirty="0">
                <a:latin typeface="Calibri"/>
                <a:cs typeface="Calibri"/>
              </a:rPr>
              <a:t>Peraturan</a:t>
            </a:r>
            <a:r>
              <a:rPr sz="1941" spc="26" dirty="0">
                <a:latin typeface="Calibri"/>
                <a:cs typeface="Calibri"/>
              </a:rPr>
              <a:t> </a:t>
            </a:r>
            <a:r>
              <a:rPr sz="1941" spc="-13" dirty="0">
                <a:latin typeface="Calibri"/>
                <a:cs typeface="Calibri"/>
              </a:rPr>
              <a:t>Menteri</a:t>
            </a:r>
            <a:r>
              <a:rPr sz="1941" spc="40" dirty="0">
                <a:latin typeface="Calibri"/>
                <a:cs typeface="Calibri"/>
              </a:rPr>
              <a:t> </a:t>
            </a:r>
            <a:r>
              <a:rPr sz="1941" spc="-13" dirty="0">
                <a:latin typeface="Calibri"/>
                <a:cs typeface="Calibri"/>
              </a:rPr>
              <a:t>Keuangan</a:t>
            </a:r>
            <a:r>
              <a:rPr sz="1941" spc="9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(PMK)</a:t>
            </a:r>
            <a:endParaRPr sz="1941">
              <a:latin typeface="Calibri"/>
              <a:cs typeface="Calibri"/>
            </a:endParaRPr>
          </a:p>
          <a:p>
            <a:pPr marL="510455" indent="-499809">
              <a:spcBef>
                <a:spcPts val="468"/>
              </a:spcBef>
              <a:buAutoNum type="arabicPeriod" startAt="2"/>
              <a:tabLst>
                <a:tab pos="510455" algn="l"/>
                <a:tab pos="511015" algn="l"/>
              </a:tabLst>
            </a:pPr>
            <a:r>
              <a:rPr sz="1941" spc="-22" dirty="0">
                <a:latin typeface="Calibri"/>
                <a:cs typeface="Calibri"/>
              </a:rPr>
              <a:t>Peraturan</a:t>
            </a:r>
            <a:r>
              <a:rPr sz="1941" spc="26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Direktur</a:t>
            </a:r>
            <a:r>
              <a:rPr sz="1941" spc="22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Jenderal</a:t>
            </a:r>
            <a:r>
              <a:rPr sz="1941" spc="26" dirty="0">
                <a:latin typeface="Calibri"/>
                <a:cs typeface="Calibri"/>
              </a:rPr>
              <a:t> </a:t>
            </a:r>
            <a:r>
              <a:rPr sz="1941" spc="-13" dirty="0">
                <a:latin typeface="Calibri"/>
                <a:cs typeface="Calibri"/>
              </a:rPr>
              <a:t>Pajak</a:t>
            </a:r>
            <a:r>
              <a:rPr sz="1941" spc="9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(PER-DJP)</a:t>
            </a:r>
            <a:endParaRPr sz="1941">
              <a:latin typeface="Calibri"/>
              <a:cs typeface="Calibri"/>
            </a:endParaRPr>
          </a:p>
          <a:p>
            <a:pPr marL="510455" indent="-499809">
              <a:spcBef>
                <a:spcPts val="463"/>
              </a:spcBef>
              <a:buAutoNum type="arabicPeriod" startAt="2"/>
              <a:tabLst>
                <a:tab pos="510455" algn="l"/>
                <a:tab pos="511015" algn="l"/>
              </a:tabLst>
            </a:pPr>
            <a:r>
              <a:rPr sz="1941" spc="-18" dirty="0">
                <a:latin typeface="Calibri"/>
                <a:cs typeface="Calibri"/>
              </a:rPr>
              <a:t>Surat</a:t>
            </a:r>
            <a:r>
              <a:rPr sz="1941" spc="9" dirty="0">
                <a:latin typeface="Calibri"/>
                <a:cs typeface="Calibri"/>
              </a:rPr>
              <a:t> </a:t>
            </a:r>
            <a:r>
              <a:rPr sz="1941" spc="-18" dirty="0">
                <a:latin typeface="Calibri"/>
                <a:cs typeface="Calibri"/>
              </a:rPr>
              <a:t>Edaran</a:t>
            </a:r>
            <a:r>
              <a:rPr sz="1941" spc="13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Direktur</a:t>
            </a:r>
            <a:r>
              <a:rPr sz="1941" spc="26" dirty="0">
                <a:latin typeface="Calibri"/>
                <a:cs typeface="Calibri"/>
              </a:rPr>
              <a:t> </a:t>
            </a:r>
            <a:r>
              <a:rPr sz="1941" spc="-13" dirty="0">
                <a:latin typeface="Calibri"/>
                <a:cs typeface="Calibri"/>
              </a:rPr>
              <a:t>Jenderal</a:t>
            </a:r>
            <a:r>
              <a:rPr sz="1941" spc="26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Pajak</a:t>
            </a:r>
            <a:r>
              <a:rPr sz="1941" spc="13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(SE-DJP)</a:t>
            </a:r>
            <a:endParaRPr sz="1941">
              <a:latin typeface="Calibri"/>
              <a:cs typeface="Calibri"/>
            </a:endParaRPr>
          </a:p>
          <a:p>
            <a:pPr marL="510455" indent="-499809">
              <a:spcBef>
                <a:spcPts val="468"/>
              </a:spcBef>
              <a:buAutoNum type="arabicPeriod" startAt="2"/>
              <a:tabLst>
                <a:tab pos="510455" algn="l"/>
                <a:tab pos="511015" algn="l"/>
              </a:tabLst>
            </a:pPr>
            <a:r>
              <a:rPr sz="1941" spc="-18" dirty="0">
                <a:latin typeface="Calibri"/>
                <a:cs typeface="Calibri"/>
              </a:rPr>
              <a:t>Surat</a:t>
            </a:r>
            <a:r>
              <a:rPr sz="1941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Direktur</a:t>
            </a:r>
            <a:r>
              <a:rPr sz="1941" spc="18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Jenderal</a:t>
            </a:r>
            <a:r>
              <a:rPr sz="1941" spc="18" dirty="0">
                <a:latin typeface="Calibri"/>
                <a:cs typeface="Calibri"/>
              </a:rPr>
              <a:t> </a:t>
            </a:r>
            <a:r>
              <a:rPr sz="1941" spc="-9" dirty="0">
                <a:latin typeface="Calibri"/>
                <a:cs typeface="Calibri"/>
              </a:rPr>
              <a:t>Pajak</a:t>
            </a:r>
            <a:r>
              <a:rPr sz="1941" spc="-13" dirty="0">
                <a:latin typeface="Calibri"/>
                <a:cs typeface="Calibri"/>
              </a:rPr>
              <a:t> </a:t>
            </a:r>
            <a:r>
              <a:rPr sz="1941" spc="-4" dirty="0">
                <a:latin typeface="Calibri"/>
                <a:cs typeface="Calibri"/>
              </a:rPr>
              <a:t>(S)</a:t>
            </a:r>
            <a:endParaRPr sz="194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326" rIns="0" bIns="0" rtlCol="0" anchor="ctr">
            <a:spAutoFit/>
          </a:bodyPr>
          <a:lstStyle/>
          <a:p>
            <a:pPr marL="451620">
              <a:spcBef>
                <a:spcPts val="97"/>
              </a:spcBef>
            </a:pPr>
            <a:r>
              <a:rPr spc="-53" dirty="0"/>
              <a:t>B</a:t>
            </a:r>
            <a:r>
              <a:rPr spc="-229" dirty="0"/>
              <a:t>R</a:t>
            </a:r>
            <a:r>
              <a:rPr spc="-194" dirty="0"/>
              <a:t>E</a:t>
            </a:r>
            <a:r>
              <a:rPr spc="-84" dirty="0"/>
              <a:t>V</a:t>
            </a:r>
            <a:r>
              <a:rPr spc="-194" dirty="0"/>
              <a:t>E</a:t>
            </a:r>
            <a:r>
              <a:rPr spc="-115" dirty="0"/>
              <a:t>T</a:t>
            </a:r>
            <a:r>
              <a:rPr spc="-110" dirty="0"/>
              <a:t> </a:t>
            </a:r>
            <a:r>
              <a:rPr spc="22" dirty="0"/>
              <a:t>A</a:t>
            </a:r>
            <a:r>
              <a:rPr spc="-106" dirty="0"/>
              <a:t>&amp;</a:t>
            </a:r>
            <a:r>
              <a:rPr spc="-44" dirty="0"/>
              <a:t>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025" y="2699673"/>
            <a:ext cx="2785222" cy="1237817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01000"/>
              </a:lnSpc>
              <a:spcBef>
                <a:spcPts val="84"/>
              </a:spcBef>
            </a:pPr>
            <a:r>
              <a:rPr sz="2691" spc="243" dirty="0">
                <a:solidFill>
                  <a:srgbClr val="4F80BC"/>
                </a:solidFill>
                <a:latin typeface="Microsoft Sans Serif"/>
                <a:cs typeface="Microsoft Sans Serif"/>
              </a:rPr>
              <a:t>SISTEM </a:t>
            </a:r>
            <a:r>
              <a:rPr sz="2691" spc="247" dirty="0">
                <a:solidFill>
                  <a:srgbClr val="4F80BC"/>
                </a:solidFill>
                <a:latin typeface="Microsoft Sans Serif"/>
                <a:cs typeface="Microsoft Sans Serif"/>
              </a:rPr>
              <a:t> </a:t>
            </a:r>
            <a:r>
              <a:rPr sz="2691" spc="159" dirty="0">
                <a:solidFill>
                  <a:srgbClr val="4F80BC"/>
                </a:solidFill>
                <a:latin typeface="Microsoft Sans Serif"/>
                <a:cs typeface="Microsoft Sans Serif"/>
              </a:rPr>
              <a:t>P</a:t>
            </a:r>
            <a:r>
              <a:rPr sz="2691" spc="185" dirty="0">
                <a:solidFill>
                  <a:srgbClr val="4F80BC"/>
                </a:solidFill>
                <a:latin typeface="Microsoft Sans Serif"/>
                <a:cs typeface="Microsoft Sans Serif"/>
              </a:rPr>
              <a:t>E</a:t>
            </a:r>
            <a:r>
              <a:rPr sz="2691" spc="313" dirty="0">
                <a:solidFill>
                  <a:srgbClr val="4F80BC"/>
                </a:solidFill>
                <a:latin typeface="Microsoft Sans Serif"/>
                <a:cs typeface="Microsoft Sans Serif"/>
              </a:rPr>
              <a:t>M</a:t>
            </a:r>
            <a:r>
              <a:rPr sz="2691" spc="340" dirty="0">
                <a:solidFill>
                  <a:srgbClr val="4F80BC"/>
                </a:solidFill>
                <a:latin typeface="Microsoft Sans Serif"/>
                <a:cs typeface="Microsoft Sans Serif"/>
              </a:rPr>
              <a:t>U</a:t>
            </a:r>
            <a:r>
              <a:rPr sz="2691" spc="313" dirty="0">
                <a:solidFill>
                  <a:srgbClr val="4F80BC"/>
                </a:solidFill>
                <a:latin typeface="Microsoft Sans Serif"/>
                <a:cs typeface="Microsoft Sans Serif"/>
              </a:rPr>
              <a:t>N</a:t>
            </a:r>
            <a:r>
              <a:rPr sz="2691" spc="163" dirty="0">
                <a:solidFill>
                  <a:srgbClr val="4F80BC"/>
                </a:solidFill>
                <a:latin typeface="Microsoft Sans Serif"/>
                <a:cs typeface="Microsoft Sans Serif"/>
              </a:rPr>
              <a:t>G</a:t>
            </a:r>
            <a:r>
              <a:rPr sz="2691" spc="313" dirty="0">
                <a:solidFill>
                  <a:srgbClr val="4F80BC"/>
                </a:solidFill>
                <a:latin typeface="Microsoft Sans Serif"/>
                <a:cs typeface="Microsoft Sans Serif"/>
              </a:rPr>
              <a:t>U</a:t>
            </a:r>
            <a:r>
              <a:rPr sz="2691" spc="146" dirty="0">
                <a:solidFill>
                  <a:srgbClr val="4F80BC"/>
                </a:solidFill>
                <a:latin typeface="Microsoft Sans Serif"/>
                <a:cs typeface="Microsoft Sans Serif"/>
              </a:rPr>
              <a:t>T</a:t>
            </a:r>
            <a:r>
              <a:rPr sz="2691" spc="322" dirty="0">
                <a:solidFill>
                  <a:srgbClr val="4F80BC"/>
                </a:solidFill>
                <a:latin typeface="Microsoft Sans Serif"/>
                <a:cs typeface="Microsoft Sans Serif"/>
              </a:rPr>
              <a:t>A</a:t>
            </a:r>
            <a:r>
              <a:rPr sz="2691" spc="185" dirty="0">
                <a:solidFill>
                  <a:srgbClr val="4F80BC"/>
                </a:solidFill>
                <a:latin typeface="Microsoft Sans Serif"/>
                <a:cs typeface="Microsoft Sans Serif"/>
              </a:rPr>
              <a:t>N  </a:t>
            </a:r>
            <a:r>
              <a:rPr sz="2691" spc="287" dirty="0">
                <a:solidFill>
                  <a:srgbClr val="4F80BC"/>
                </a:solidFill>
                <a:latin typeface="Microsoft Sans Serif"/>
                <a:cs typeface="Microsoft Sans Serif"/>
              </a:rPr>
              <a:t>PAJAK</a:t>
            </a:r>
            <a:endParaRPr sz="2691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2482" y="933225"/>
            <a:ext cx="5957046" cy="49928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873001" y="1897967"/>
            <a:ext cx="5249396" cy="3843057"/>
            <a:chOff x="3103668" y="2151028"/>
            <a:chExt cx="5949315" cy="4355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3668" y="2151028"/>
              <a:ext cx="5948891" cy="31814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99" y="5332476"/>
              <a:ext cx="5394960" cy="11734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3629" y="1949283"/>
            <a:ext cx="2315696" cy="108335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00299"/>
              </a:lnSpc>
              <a:spcBef>
                <a:spcPts val="84"/>
              </a:spcBef>
            </a:pPr>
            <a:r>
              <a:rPr sz="3485" spc="185" dirty="0">
                <a:solidFill>
                  <a:srgbClr val="FB420F"/>
                </a:solidFill>
                <a:latin typeface="Microsoft Sans Serif"/>
                <a:cs typeface="Microsoft Sans Serif"/>
              </a:rPr>
              <a:t>O</a:t>
            </a:r>
            <a:r>
              <a:rPr sz="3485" spc="207" dirty="0">
                <a:solidFill>
                  <a:srgbClr val="FB420F"/>
                </a:solidFill>
                <a:latin typeface="Microsoft Sans Serif"/>
                <a:cs typeface="Microsoft Sans Serif"/>
              </a:rPr>
              <a:t>FF</a:t>
            </a:r>
            <a:r>
              <a:rPr sz="3485" spc="353" dirty="0">
                <a:solidFill>
                  <a:srgbClr val="FB420F"/>
                </a:solidFill>
                <a:latin typeface="Microsoft Sans Serif"/>
                <a:cs typeface="Microsoft Sans Serif"/>
              </a:rPr>
              <a:t>I</a:t>
            </a:r>
            <a:r>
              <a:rPr sz="3485" spc="202" dirty="0">
                <a:solidFill>
                  <a:srgbClr val="FB420F"/>
                </a:solidFill>
                <a:latin typeface="Microsoft Sans Serif"/>
                <a:cs typeface="Microsoft Sans Serif"/>
              </a:rPr>
              <a:t>C</a:t>
            </a:r>
            <a:r>
              <a:rPr sz="3485" spc="388" dirty="0">
                <a:solidFill>
                  <a:srgbClr val="FB420F"/>
                </a:solidFill>
                <a:latin typeface="Microsoft Sans Serif"/>
                <a:cs typeface="Microsoft Sans Serif"/>
              </a:rPr>
              <a:t>I</a:t>
            </a:r>
            <a:r>
              <a:rPr sz="3485" spc="397" dirty="0">
                <a:solidFill>
                  <a:srgbClr val="FB420F"/>
                </a:solidFill>
                <a:latin typeface="Microsoft Sans Serif"/>
                <a:cs typeface="Microsoft Sans Serif"/>
              </a:rPr>
              <a:t>A</a:t>
            </a:r>
            <a:r>
              <a:rPr sz="3485" spc="251" dirty="0">
                <a:solidFill>
                  <a:srgbClr val="FB420F"/>
                </a:solidFill>
                <a:latin typeface="Microsoft Sans Serif"/>
                <a:cs typeface="Microsoft Sans Serif"/>
              </a:rPr>
              <a:t>L  </a:t>
            </a:r>
            <a:r>
              <a:rPr sz="3485" spc="265" dirty="0">
                <a:solidFill>
                  <a:srgbClr val="FB420F"/>
                </a:solidFill>
                <a:latin typeface="Microsoft Sans Serif"/>
                <a:cs typeface="Microsoft Sans Serif"/>
              </a:rPr>
              <a:t>SYSTEM</a:t>
            </a:r>
            <a:endParaRPr sz="3485">
              <a:latin typeface="Microsoft Sans Serif"/>
              <a:cs typeface="Microsoft Sans Serif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639CC0B-2666-F967-789E-56F43A23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83601" y="2463501"/>
            <a:ext cx="8053668" cy="3304614"/>
            <a:chOff x="509015" y="2791967"/>
            <a:chExt cx="9127490" cy="37452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" y="2798064"/>
              <a:ext cx="9115043" cy="3733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63" y="3236975"/>
              <a:ext cx="9122664" cy="4526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063" y="4120896"/>
              <a:ext cx="9122664" cy="4541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063" y="5006339"/>
              <a:ext cx="9122664" cy="4541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063" y="5891783"/>
              <a:ext cx="9122664" cy="6446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5275" y="3226308"/>
              <a:ext cx="5972810" cy="3310254"/>
            </a:xfrm>
            <a:custGeom>
              <a:avLst/>
              <a:gdLst/>
              <a:ahLst/>
              <a:cxnLst/>
              <a:rect l="l" t="t" r="r" b="b"/>
              <a:pathLst>
                <a:path w="5972809" h="3310254">
                  <a:moveTo>
                    <a:pt x="0" y="0"/>
                  </a:moveTo>
                  <a:lnTo>
                    <a:pt x="0" y="3310127"/>
                  </a:lnTo>
                </a:path>
                <a:path w="5972809" h="3310254">
                  <a:moveTo>
                    <a:pt x="5972556" y="0"/>
                  </a:moveTo>
                  <a:lnTo>
                    <a:pt x="5972556" y="3310127"/>
                  </a:lnTo>
                </a:path>
              </a:pathLst>
            </a:custGeom>
            <a:ln w="10668">
              <a:solidFill>
                <a:srgbClr val="97B85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015" y="2791967"/>
              <a:ext cx="9127235" cy="37452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5112" y="2798064"/>
              <a:ext cx="9115425" cy="441959"/>
            </a:xfrm>
            <a:custGeom>
              <a:avLst/>
              <a:gdLst/>
              <a:ahLst/>
              <a:cxnLst/>
              <a:rect l="l" t="t" r="r" b="b"/>
              <a:pathLst>
                <a:path w="9115425" h="441960">
                  <a:moveTo>
                    <a:pt x="9115043" y="441959"/>
                  </a:moveTo>
                  <a:lnTo>
                    <a:pt x="0" y="441959"/>
                  </a:lnTo>
                  <a:lnTo>
                    <a:pt x="0" y="0"/>
                  </a:lnTo>
                  <a:lnTo>
                    <a:pt x="9115043" y="0"/>
                  </a:lnTo>
                  <a:lnTo>
                    <a:pt x="9115043" y="441959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2063" y="3236975"/>
              <a:ext cx="9122664" cy="4526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2063" y="4120896"/>
              <a:ext cx="9122664" cy="4541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063" y="5006339"/>
              <a:ext cx="9122664" cy="4541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2063" y="5891783"/>
              <a:ext cx="9122664" cy="6446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65275" y="3226308"/>
              <a:ext cx="5972810" cy="3310254"/>
            </a:xfrm>
            <a:custGeom>
              <a:avLst/>
              <a:gdLst/>
              <a:ahLst/>
              <a:cxnLst/>
              <a:rect l="l" t="t" r="r" b="b"/>
              <a:pathLst>
                <a:path w="5972809" h="3310254">
                  <a:moveTo>
                    <a:pt x="0" y="0"/>
                  </a:moveTo>
                  <a:lnTo>
                    <a:pt x="0" y="3310127"/>
                  </a:lnTo>
                </a:path>
                <a:path w="5972809" h="3310254">
                  <a:moveTo>
                    <a:pt x="5972556" y="0"/>
                  </a:moveTo>
                  <a:lnTo>
                    <a:pt x="5972556" y="3310127"/>
                  </a:lnTo>
                </a:path>
              </a:pathLst>
            </a:custGeom>
            <a:ln w="10668">
              <a:solidFill>
                <a:srgbClr val="97B85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09015" y="3240024"/>
              <a:ext cx="9127490" cy="0"/>
            </a:xfrm>
            <a:custGeom>
              <a:avLst/>
              <a:gdLst/>
              <a:ahLst/>
              <a:cxnLst/>
              <a:rect l="l" t="t" r="r" b="b"/>
              <a:pathLst>
                <a:path w="9127490">
                  <a:moveTo>
                    <a:pt x="0" y="0"/>
                  </a:moveTo>
                  <a:lnTo>
                    <a:pt x="9127235" y="0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015" y="2791967"/>
              <a:ext cx="9127490" cy="3744595"/>
            </a:xfrm>
            <a:custGeom>
              <a:avLst/>
              <a:gdLst/>
              <a:ahLst/>
              <a:cxnLst/>
              <a:rect l="l" t="t" r="r" b="b"/>
              <a:pathLst>
                <a:path w="9127490" h="3744595">
                  <a:moveTo>
                    <a:pt x="0" y="891540"/>
                  </a:moveTo>
                  <a:lnTo>
                    <a:pt x="9127235" y="891540"/>
                  </a:lnTo>
                </a:path>
                <a:path w="9127490" h="3744595">
                  <a:moveTo>
                    <a:pt x="0" y="1333500"/>
                  </a:moveTo>
                  <a:lnTo>
                    <a:pt x="9127235" y="1333500"/>
                  </a:lnTo>
                </a:path>
                <a:path w="9127490" h="3744595">
                  <a:moveTo>
                    <a:pt x="0" y="1776983"/>
                  </a:moveTo>
                  <a:lnTo>
                    <a:pt x="9127235" y="1776983"/>
                  </a:lnTo>
                </a:path>
                <a:path w="9127490" h="3744595">
                  <a:moveTo>
                    <a:pt x="0" y="2218944"/>
                  </a:moveTo>
                  <a:lnTo>
                    <a:pt x="9127235" y="2218944"/>
                  </a:lnTo>
                </a:path>
                <a:path w="9127490" h="3744595">
                  <a:moveTo>
                    <a:pt x="0" y="2662428"/>
                  </a:moveTo>
                  <a:lnTo>
                    <a:pt x="9127235" y="2662428"/>
                  </a:lnTo>
                </a:path>
                <a:path w="9127490" h="3744595">
                  <a:moveTo>
                    <a:pt x="0" y="3104387"/>
                  </a:moveTo>
                  <a:lnTo>
                    <a:pt x="9127235" y="3104387"/>
                  </a:lnTo>
                </a:path>
                <a:path w="9127490" h="3744595">
                  <a:moveTo>
                    <a:pt x="6096" y="0"/>
                  </a:moveTo>
                  <a:lnTo>
                    <a:pt x="6096" y="3744467"/>
                  </a:lnTo>
                </a:path>
                <a:path w="9127490" h="3744595">
                  <a:moveTo>
                    <a:pt x="9121139" y="0"/>
                  </a:moveTo>
                  <a:lnTo>
                    <a:pt x="9121139" y="3744467"/>
                  </a:lnTo>
                </a:path>
                <a:path w="9127490" h="3744595">
                  <a:moveTo>
                    <a:pt x="0" y="6096"/>
                  </a:moveTo>
                  <a:lnTo>
                    <a:pt x="9127235" y="6096"/>
                  </a:lnTo>
                </a:path>
                <a:path w="9127490" h="3744595">
                  <a:moveTo>
                    <a:pt x="0" y="3739896"/>
                  </a:moveTo>
                  <a:lnTo>
                    <a:pt x="9127235" y="3739896"/>
                  </a:lnTo>
                </a:path>
              </a:pathLst>
            </a:custGeom>
            <a:ln w="10668">
              <a:solidFill>
                <a:srgbClr val="97B85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21795" y="2878590"/>
            <a:ext cx="1050551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13" dirty="0">
                <a:latin typeface="Calibri"/>
                <a:cs typeface="Calibri"/>
              </a:rPr>
              <a:t>N</a:t>
            </a:r>
            <a:r>
              <a:rPr sz="1721" b="1" spc="9" dirty="0">
                <a:latin typeface="Calibri"/>
                <a:cs typeface="Calibri"/>
              </a:rPr>
              <a:t>P</a:t>
            </a:r>
            <a:r>
              <a:rPr sz="1721" b="1" spc="26" dirty="0">
                <a:latin typeface="Calibri"/>
                <a:cs typeface="Calibri"/>
              </a:rPr>
              <a:t>W</a:t>
            </a:r>
            <a:r>
              <a:rPr sz="1721" b="1" spc="-62" dirty="0">
                <a:latin typeface="Calibri"/>
                <a:cs typeface="Calibri"/>
              </a:rPr>
              <a:t>P</a:t>
            </a:r>
            <a:r>
              <a:rPr sz="1721" b="1" spc="9" dirty="0">
                <a:latin typeface="Calibri"/>
                <a:cs typeface="Calibri"/>
              </a:rPr>
              <a:t>/</a:t>
            </a:r>
            <a:r>
              <a:rPr sz="1721" b="1" spc="26" dirty="0">
                <a:latin typeface="Calibri"/>
                <a:cs typeface="Calibri"/>
              </a:rPr>
              <a:t>P</a:t>
            </a:r>
            <a:r>
              <a:rPr sz="1721" b="1" dirty="0">
                <a:latin typeface="Calibri"/>
                <a:cs typeface="Calibri"/>
              </a:rPr>
              <a:t>K</a:t>
            </a:r>
            <a:r>
              <a:rPr sz="1721" b="1" spc="13" dirty="0">
                <a:latin typeface="Calibri"/>
                <a:cs typeface="Calibri"/>
              </a:rPr>
              <a:t>P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6469" y="2362210"/>
            <a:ext cx="2996452" cy="798748"/>
          </a:xfrm>
          <a:prstGeom prst="rect">
            <a:avLst/>
          </a:prstGeom>
        </p:spPr>
        <p:txBody>
          <a:bodyPr vert="horz" wrap="square" lIns="0" tIns="139513" rIns="0" bIns="0" rtlCol="0">
            <a:spAutoFit/>
          </a:bodyPr>
          <a:lstStyle/>
          <a:p>
            <a:pPr marL="11206">
              <a:spcBef>
                <a:spcPts val="1099"/>
              </a:spcBef>
            </a:pPr>
            <a:r>
              <a:rPr sz="1721" b="1" spc="18" dirty="0">
                <a:solidFill>
                  <a:srgbClr val="FFFFFF"/>
                </a:solidFill>
                <a:latin typeface="Calibri"/>
                <a:cs typeface="Calibri"/>
              </a:rPr>
              <a:t>WP</a:t>
            </a:r>
            <a:r>
              <a:rPr sz="1721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b="1" spc="9" dirty="0">
                <a:solidFill>
                  <a:srgbClr val="FFFFFF"/>
                </a:solidFill>
                <a:latin typeface="Calibri"/>
                <a:cs typeface="Calibri"/>
              </a:rPr>
              <a:t>dituntut</a:t>
            </a:r>
            <a:r>
              <a:rPr sz="1721" b="1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b="1" spc="9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1721" b="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b="1" spc="4" dirty="0">
                <a:solidFill>
                  <a:srgbClr val="FFFFFF"/>
                </a:solidFill>
                <a:latin typeface="Calibri"/>
                <a:cs typeface="Calibri"/>
              </a:rPr>
              <a:t>aktif:</a:t>
            </a:r>
            <a:endParaRPr sz="1721">
              <a:latin typeface="Calibri"/>
              <a:cs typeface="Calibri"/>
            </a:endParaRPr>
          </a:p>
          <a:p>
            <a:pPr marL="109263">
              <a:spcBef>
                <a:spcPts val="1015"/>
              </a:spcBef>
              <a:tabLst>
                <a:tab pos="496447" algn="l"/>
              </a:tabLst>
            </a:pPr>
            <a:r>
              <a:rPr sz="1721" b="1" spc="13" dirty="0">
                <a:latin typeface="Calibri"/>
                <a:cs typeface="Calibri"/>
              </a:rPr>
              <a:t>1	</a:t>
            </a:r>
            <a:r>
              <a:rPr sz="1721" b="1" spc="9" dirty="0">
                <a:latin typeface="Calibri"/>
                <a:cs typeface="Calibri"/>
              </a:rPr>
              <a:t>Mendaftar/Melapor</a:t>
            </a:r>
            <a:r>
              <a:rPr sz="1721" b="1" spc="-75" dirty="0">
                <a:latin typeface="Calibri"/>
                <a:cs typeface="Calibri"/>
              </a:rPr>
              <a:t> </a:t>
            </a:r>
            <a:r>
              <a:rPr sz="1721" b="1" spc="13" dirty="0">
                <a:latin typeface="Calibri"/>
                <a:cs typeface="Calibri"/>
              </a:rPr>
              <a:t>Usaha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21794" y="3268498"/>
            <a:ext cx="1721224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4" dirty="0">
                <a:latin typeface="Calibri"/>
                <a:cs typeface="Calibri"/>
              </a:rPr>
              <a:t>Laporan</a:t>
            </a:r>
            <a:r>
              <a:rPr sz="1721" b="1" spc="-53" dirty="0">
                <a:latin typeface="Calibri"/>
                <a:cs typeface="Calibri"/>
              </a:rPr>
              <a:t> </a:t>
            </a:r>
            <a:r>
              <a:rPr sz="1721" b="1" dirty="0">
                <a:latin typeface="Calibri"/>
                <a:cs typeface="Calibri"/>
              </a:rPr>
              <a:t>Keuangan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21795" y="3659812"/>
            <a:ext cx="1379444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dirty="0">
                <a:latin typeface="Calibri"/>
                <a:cs typeface="Calibri"/>
              </a:rPr>
              <a:t>Pajak</a:t>
            </a:r>
            <a:r>
              <a:rPr sz="1721" b="1" spc="-22" dirty="0">
                <a:latin typeface="Calibri"/>
                <a:cs typeface="Calibri"/>
              </a:rPr>
              <a:t> </a:t>
            </a:r>
            <a:r>
              <a:rPr sz="1721" b="1" spc="-13" dirty="0">
                <a:latin typeface="Calibri"/>
                <a:cs typeface="Calibri"/>
              </a:rPr>
              <a:t>Terutang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4731" y="3143432"/>
            <a:ext cx="4425203" cy="798748"/>
          </a:xfrm>
          <a:prstGeom prst="rect">
            <a:avLst/>
          </a:prstGeom>
        </p:spPr>
        <p:txBody>
          <a:bodyPr vert="horz" wrap="square" lIns="0" tIns="139513" rIns="0" bIns="0" rtlCol="0">
            <a:spAutoFit/>
          </a:bodyPr>
          <a:lstStyle/>
          <a:p>
            <a:pPr marL="398389" indent="-387744">
              <a:spcBef>
                <a:spcPts val="1099"/>
              </a:spcBef>
              <a:buAutoNum type="arabicPlain" startAt="2"/>
              <a:tabLst>
                <a:tab pos="397830" algn="l"/>
                <a:tab pos="398951" algn="l"/>
              </a:tabLst>
            </a:pPr>
            <a:r>
              <a:rPr sz="1721" b="1" dirty="0">
                <a:latin typeface="Calibri"/>
                <a:cs typeface="Calibri"/>
              </a:rPr>
              <a:t>Menyelenggarakan</a:t>
            </a:r>
            <a:r>
              <a:rPr sz="1721" b="1" spc="-35" dirty="0">
                <a:latin typeface="Calibri"/>
                <a:cs typeface="Calibri"/>
              </a:rPr>
              <a:t> </a:t>
            </a:r>
            <a:r>
              <a:rPr sz="1721" b="1" dirty="0">
                <a:latin typeface="Calibri"/>
                <a:cs typeface="Calibri"/>
              </a:rPr>
              <a:t>Pembukuan/Pencatatan</a:t>
            </a:r>
            <a:endParaRPr sz="1721">
              <a:latin typeface="Calibri"/>
              <a:cs typeface="Calibri"/>
            </a:endParaRPr>
          </a:p>
          <a:p>
            <a:pPr marL="398389" indent="-387744">
              <a:spcBef>
                <a:spcPts val="1015"/>
              </a:spcBef>
              <a:buAutoNum type="arabicPlain" startAt="2"/>
              <a:tabLst>
                <a:tab pos="397830" algn="l"/>
                <a:tab pos="398951" algn="l"/>
              </a:tabLst>
            </a:pPr>
            <a:r>
              <a:rPr sz="1721" b="1" spc="9" dirty="0">
                <a:latin typeface="Calibri"/>
                <a:cs typeface="Calibri"/>
              </a:rPr>
              <a:t>Menghitung</a:t>
            </a:r>
            <a:r>
              <a:rPr sz="1721" b="1" spc="-35" dirty="0">
                <a:latin typeface="Calibri"/>
                <a:cs typeface="Calibri"/>
              </a:rPr>
              <a:t> </a:t>
            </a:r>
            <a:r>
              <a:rPr sz="1721" b="1" dirty="0">
                <a:latin typeface="Calibri"/>
                <a:cs typeface="Calibri"/>
              </a:rPr>
              <a:t>Pajak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21795" y="4049828"/>
            <a:ext cx="1123390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dirty="0">
                <a:latin typeface="Calibri"/>
                <a:cs typeface="Calibri"/>
              </a:rPr>
              <a:t>Kredit</a:t>
            </a:r>
            <a:r>
              <a:rPr sz="1721" b="1" spc="-66" dirty="0">
                <a:latin typeface="Calibri"/>
                <a:cs typeface="Calibri"/>
              </a:rPr>
              <a:t> </a:t>
            </a:r>
            <a:r>
              <a:rPr sz="1721" b="1" dirty="0">
                <a:latin typeface="Calibri"/>
                <a:cs typeface="Calibri"/>
              </a:rPr>
              <a:t>Pajak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1795" y="4441143"/>
            <a:ext cx="351304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dirty="0">
                <a:latin typeface="Calibri"/>
                <a:cs typeface="Calibri"/>
              </a:rPr>
              <a:t>S</a:t>
            </a:r>
            <a:r>
              <a:rPr sz="1721" b="1" spc="18" dirty="0">
                <a:latin typeface="Calibri"/>
                <a:cs typeface="Calibri"/>
              </a:rPr>
              <a:t>S</a:t>
            </a:r>
            <a:r>
              <a:rPr sz="1721" b="1" spc="13" dirty="0">
                <a:latin typeface="Calibri"/>
                <a:cs typeface="Calibri"/>
              </a:rPr>
              <a:t>P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4731" y="3924763"/>
            <a:ext cx="2954991" cy="798748"/>
          </a:xfrm>
          <a:prstGeom prst="rect">
            <a:avLst/>
          </a:prstGeom>
        </p:spPr>
        <p:txBody>
          <a:bodyPr vert="horz" wrap="square" lIns="0" tIns="139513" rIns="0" bIns="0" rtlCol="0">
            <a:spAutoFit/>
          </a:bodyPr>
          <a:lstStyle/>
          <a:p>
            <a:pPr marL="398389" indent="-387744">
              <a:spcBef>
                <a:spcPts val="1099"/>
              </a:spcBef>
              <a:buAutoNum type="arabicPlain" startAt="4"/>
              <a:tabLst>
                <a:tab pos="397830" algn="l"/>
                <a:tab pos="398951" algn="l"/>
              </a:tabLst>
            </a:pPr>
            <a:r>
              <a:rPr sz="1721" b="1" spc="9" dirty="0">
                <a:latin typeface="Calibri"/>
                <a:cs typeface="Calibri"/>
              </a:rPr>
              <a:t>Memperhitungkan</a:t>
            </a:r>
            <a:r>
              <a:rPr sz="1721" b="1" spc="-84" dirty="0">
                <a:latin typeface="Calibri"/>
                <a:cs typeface="Calibri"/>
              </a:rPr>
              <a:t> </a:t>
            </a:r>
            <a:r>
              <a:rPr sz="1721" b="1" dirty="0">
                <a:latin typeface="Calibri"/>
                <a:cs typeface="Calibri"/>
              </a:rPr>
              <a:t>Pajak</a:t>
            </a:r>
            <a:endParaRPr sz="1721">
              <a:latin typeface="Calibri"/>
              <a:cs typeface="Calibri"/>
            </a:endParaRPr>
          </a:p>
          <a:p>
            <a:pPr marL="398389" indent="-387744">
              <a:spcBef>
                <a:spcPts val="1015"/>
              </a:spcBef>
              <a:buAutoNum type="arabicPlain" startAt="4"/>
              <a:tabLst>
                <a:tab pos="397830" algn="l"/>
                <a:tab pos="398951" algn="l"/>
              </a:tabLst>
            </a:pPr>
            <a:r>
              <a:rPr sz="1721" b="1" dirty="0">
                <a:latin typeface="Calibri"/>
                <a:cs typeface="Calibri"/>
              </a:rPr>
              <a:t>Membayar/Menyetor</a:t>
            </a:r>
            <a:r>
              <a:rPr sz="1721" b="1" spc="-35" dirty="0">
                <a:latin typeface="Calibri"/>
                <a:cs typeface="Calibri"/>
              </a:rPr>
              <a:t> </a:t>
            </a:r>
            <a:r>
              <a:rPr sz="1721" b="1" dirty="0">
                <a:latin typeface="Calibri"/>
                <a:cs typeface="Calibri"/>
              </a:rPr>
              <a:t>Pajak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21795" y="4831050"/>
            <a:ext cx="354666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dirty="0">
                <a:latin typeface="Calibri"/>
                <a:cs typeface="Calibri"/>
              </a:rPr>
              <a:t>S</a:t>
            </a:r>
            <a:r>
              <a:rPr sz="1721" b="1" spc="9" dirty="0">
                <a:latin typeface="Calibri"/>
                <a:cs typeface="Calibri"/>
              </a:rPr>
              <a:t>PT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21795" y="5222365"/>
            <a:ext cx="1494304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4" dirty="0">
                <a:latin typeface="Calibri"/>
                <a:cs typeface="Calibri"/>
              </a:rPr>
              <a:t>Hard/Soft</a:t>
            </a:r>
            <a:r>
              <a:rPr sz="1721" b="1" spc="353" dirty="0">
                <a:latin typeface="Calibri"/>
                <a:cs typeface="Calibri"/>
              </a:rPr>
              <a:t> </a:t>
            </a:r>
            <a:r>
              <a:rPr sz="1721" b="1" spc="9" dirty="0">
                <a:latin typeface="Calibri"/>
                <a:cs typeface="Calibri"/>
              </a:rPr>
              <a:t>Copy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4732" y="4705986"/>
            <a:ext cx="4700307" cy="798748"/>
          </a:xfrm>
          <a:prstGeom prst="rect">
            <a:avLst/>
          </a:prstGeom>
        </p:spPr>
        <p:txBody>
          <a:bodyPr vert="horz" wrap="square" lIns="0" tIns="139513" rIns="0" bIns="0" rtlCol="0">
            <a:spAutoFit/>
          </a:bodyPr>
          <a:lstStyle/>
          <a:p>
            <a:pPr marL="398389" indent="-387744">
              <a:spcBef>
                <a:spcPts val="1099"/>
              </a:spcBef>
              <a:buAutoNum type="arabicPlain" startAt="6"/>
              <a:tabLst>
                <a:tab pos="397830" algn="l"/>
                <a:tab pos="398951" algn="l"/>
              </a:tabLst>
            </a:pPr>
            <a:r>
              <a:rPr sz="1721" b="1" spc="9" dirty="0">
                <a:latin typeface="Calibri"/>
                <a:cs typeface="Calibri"/>
              </a:rPr>
              <a:t>Melapor</a:t>
            </a:r>
            <a:r>
              <a:rPr sz="1721" b="1" spc="-49" dirty="0">
                <a:latin typeface="Calibri"/>
                <a:cs typeface="Calibri"/>
              </a:rPr>
              <a:t> </a:t>
            </a:r>
            <a:r>
              <a:rPr sz="1721" b="1" spc="4" dirty="0">
                <a:latin typeface="Calibri"/>
                <a:cs typeface="Calibri"/>
              </a:rPr>
              <a:t>Pajak</a:t>
            </a:r>
            <a:endParaRPr sz="1721">
              <a:latin typeface="Calibri"/>
              <a:cs typeface="Calibri"/>
            </a:endParaRPr>
          </a:p>
          <a:p>
            <a:pPr marL="398389" indent="-387744">
              <a:spcBef>
                <a:spcPts val="1015"/>
              </a:spcBef>
              <a:buAutoNum type="arabicPlain" startAt="6"/>
              <a:tabLst>
                <a:tab pos="397830" algn="l"/>
                <a:tab pos="398951" algn="l"/>
              </a:tabLst>
            </a:pPr>
            <a:r>
              <a:rPr sz="1721" b="1" spc="9" dirty="0">
                <a:latin typeface="Calibri"/>
                <a:cs typeface="Calibri"/>
              </a:rPr>
              <a:t>Mem-file</a:t>
            </a:r>
            <a:r>
              <a:rPr sz="1721" b="1" spc="-18" dirty="0">
                <a:latin typeface="Calibri"/>
                <a:cs typeface="Calibri"/>
              </a:rPr>
              <a:t> </a:t>
            </a:r>
            <a:r>
              <a:rPr sz="1721" b="1" spc="9" dirty="0">
                <a:latin typeface="Calibri"/>
                <a:cs typeface="Calibri"/>
              </a:rPr>
              <a:t>Dokumen</a:t>
            </a:r>
            <a:r>
              <a:rPr sz="1721" b="1" spc="-22" dirty="0">
                <a:latin typeface="Calibri"/>
                <a:cs typeface="Calibri"/>
              </a:rPr>
              <a:t> </a:t>
            </a:r>
            <a:r>
              <a:rPr sz="1721" b="1" spc="-18" dirty="0">
                <a:latin typeface="Calibri"/>
                <a:cs typeface="Calibri"/>
              </a:rPr>
              <a:t>Terkait</a:t>
            </a:r>
            <a:r>
              <a:rPr sz="1721" b="1" dirty="0">
                <a:latin typeface="Calibri"/>
                <a:cs typeface="Calibri"/>
              </a:rPr>
              <a:t> Dengan</a:t>
            </a:r>
            <a:r>
              <a:rPr sz="1721" b="1" spc="-4" dirty="0">
                <a:latin typeface="Calibri"/>
                <a:cs typeface="Calibri"/>
              </a:rPr>
              <a:t> </a:t>
            </a:r>
            <a:r>
              <a:rPr sz="1721" b="1" spc="4" dirty="0">
                <a:latin typeface="Calibri"/>
                <a:cs typeface="Calibri"/>
              </a:rPr>
              <a:t>Perpajakan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30048" y="1882113"/>
            <a:ext cx="6631640" cy="548747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3485" spc="243" dirty="0">
                <a:solidFill>
                  <a:srgbClr val="FB420F"/>
                </a:solidFill>
                <a:latin typeface="Microsoft Sans Serif"/>
                <a:cs typeface="Microsoft Sans Serif"/>
              </a:rPr>
              <a:t>SELF</a:t>
            </a:r>
            <a:r>
              <a:rPr sz="3485" spc="221" dirty="0">
                <a:solidFill>
                  <a:srgbClr val="FB420F"/>
                </a:solidFill>
                <a:latin typeface="Microsoft Sans Serif"/>
                <a:cs typeface="Microsoft Sans Serif"/>
              </a:rPr>
              <a:t> </a:t>
            </a:r>
            <a:r>
              <a:rPr sz="3485" spc="278" dirty="0">
                <a:solidFill>
                  <a:srgbClr val="FB420F"/>
                </a:solidFill>
                <a:latin typeface="Microsoft Sans Serif"/>
                <a:cs typeface="Microsoft Sans Serif"/>
              </a:rPr>
              <a:t>ASSESMENT</a:t>
            </a:r>
            <a:r>
              <a:rPr sz="3485" spc="243" dirty="0">
                <a:solidFill>
                  <a:srgbClr val="FB420F"/>
                </a:solidFill>
                <a:latin typeface="Microsoft Sans Serif"/>
                <a:cs typeface="Microsoft Sans Serif"/>
              </a:rPr>
              <a:t> </a:t>
            </a:r>
            <a:r>
              <a:rPr sz="3485" spc="265" dirty="0">
                <a:solidFill>
                  <a:srgbClr val="FB420F"/>
                </a:solidFill>
                <a:latin typeface="Microsoft Sans Serif"/>
                <a:cs typeface="Microsoft Sans Serif"/>
              </a:rPr>
              <a:t>SYSTEM</a:t>
            </a:r>
            <a:endParaRPr sz="3485">
              <a:latin typeface="Microsoft Sans Serif"/>
              <a:cs typeface="Microsoft Sans Serif"/>
            </a:endParaRP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B34635BF-6A39-51DA-7AD6-A3259DE2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71" y="4960619"/>
            <a:ext cx="2577801" cy="6898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9030" y="1941755"/>
            <a:ext cx="2002266" cy="100852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82326" y="2153857"/>
            <a:ext cx="657785" cy="48820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3088" b="1" spc="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88" b="1" spc="-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88" b="1" spc="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3088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8407" y="3368397"/>
            <a:ext cx="706991" cy="9467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8150" y="4758913"/>
            <a:ext cx="2002266" cy="10085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106336" y="4969556"/>
            <a:ext cx="1223122" cy="48820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3088" b="1" spc="-4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3088" b="1" dirty="0">
                <a:solidFill>
                  <a:srgbClr val="FFFFFF"/>
                </a:solidFill>
                <a:latin typeface="Calibri"/>
                <a:cs typeface="Calibri"/>
              </a:rPr>
              <a:t>BJ</a:t>
            </a:r>
            <a:r>
              <a:rPr sz="3088" b="1" spc="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88" b="1" spc="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3088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291" y="5081643"/>
            <a:ext cx="1051559" cy="3630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35724" y="4758913"/>
            <a:ext cx="2002266" cy="100852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624901" y="4718062"/>
            <a:ext cx="1625974" cy="88379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3963" marR="4483" indent="-63317">
              <a:lnSpc>
                <a:spcPct val="126400"/>
              </a:lnSpc>
              <a:spcBef>
                <a:spcPts val="88"/>
              </a:spcBef>
            </a:pPr>
            <a:r>
              <a:rPr sz="2338" b="1" spc="-18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38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38" b="1" spc="-2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38" b="1" spc="-4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38" b="1" spc="-88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38" b="1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38" b="1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38" b="1" spc="-4" dirty="0">
                <a:solidFill>
                  <a:srgbClr val="FFFFFF"/>
                </a:solidFill>
                <a:latin typeface="Calibri"/>
                <a:cs typeface="Calibri"/>
              </a:rPr>
              <a:t>G/  </a:t>
            </a:r>
            <a:r>
              <a:rPr sz="2338" b="1" spc="-9" dirty="0">
                <a:solidFill>
                  <a:srgbClr val="FFFFFF"/>
                </a:solidFill>
                <a:latin typeface="Calibri"/>
                <a:cs typeface="Calibri"/>
              </a:rPr>
              <a:t>PEMUNGUT</a:t>
            </a:r>
            <a:endParaRPr sz="2338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66310" y="3365677"/>
            <a:ext cx="710734" cy="94618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61175" y="2103990"/>
            <a:ext cx="3622862" cy="108335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00299"/>
              </a:lnSpc>
              <a:spcBef>
                <a:spcPts val="84"/>
              </a:spcBef>
            </a:pPr>
            <a:r>
              <a:rPr sz="3485" spc="202" dirty="0">
                <a:solidFill>
                  <a:srgbClr val="FB420F"/>
                </a:solidFill>
                <a:latin typeface="Microsoft Sans Serif"/>
                <a:cs typeface="Microsoft Sans Serif"/>
              </a:rPr>
              <a:t>W</a:t>
            </a:r>
            <a:r>
              <a:rPr sz="3485" spc="388" dirty="0">
                <a:solidFill>
                  <a:srgbClr val="FB420F"/>
                </a:solidFill>
                <a:latin typeface="Microsoft Sans Serif"/>
                <a:cs typeface="Microsoft Sans Serif"/>
              </a:rPr>
              <a:t>I</a:t>
            </a:r>
            <a:r>
              <a:rPr sz="3485" spc="383" dirty="0">
                <a:solidFill>
                  <a:srgbClr val="FB420F"/>
                </a:solidFill>
                <a:latin typeface="Microsoft Sans Serif"/>
                <a:cs typeface="Microsoft Sans Serif"/>
              </a:rPr>
              <a:t>T</a:t>
            </a:r>
            <a:r>
              <a:rPr sz="3485" spc="379" dirty="0">
                <a:solidFill>
                  <a:srgbClr val="FB420F"/>
                </a:solidFill>
                <a:latin typeface="Microsoft Sans Serif"/>
                <a:cs typeface="Microsoft Sans Serif"/>
              </a:rPr>
              <a:t>H</a:t>
            </a:r>
            <a:r>
              <a:rPr sz="3485" spc="415" dirty="0">
                <a:solidFill>
                  <a:srgbClr val="FB420F"/>
                </a:solidFill>
                <a:latin typeface="Microsoft Sans Serif"/>
                <a:cs typeface="Microsoft Sans Serif"/>
              </a:rPr>
              <a:t>H</a:t>
            </a:r>
            <a:r>
              <a:rPr sz="3485" spc="185" dirty="0">
                <a:solidFill>
                  <a:srgbClr val="FB420F"/>
                </a:solidFill>
                <a:latin typeface="Microsoft Sans Serif"/>
                <a:cs typeface="Microsoft Sans Serif"/>
              </a:rPr>
              <a:t>O</a:t>
            </a:r>
            <a:r>
              <a:rPr sz="3485" spc="397" dirty="0">
                <a:solidFill>
                  <a:srgbClr val="FB420F"/>
                </a:solidFill>
                <a:latin typeface="Microsoft Sans Serif"/>
                <a:cs typeface="Microsoft Sans Serif"/>
              </a:rPr>
              <a:t>L</a:t>
            </a:r>
            <a:r>
              <a:rPr sz="3485" spc="168" dirty="0">
                <a:solidFill>
                  <a:srgbClr val="FB420F"/>
                </a:solidFill>
                <a:latin typeface="Microsoft Sans Serif"/>
                <a:cs typeface="Microsoft Sans Serif"/>
              </a:rPr>
              <a:t>D</a:t>
            </a:r>
            <a:r>
              <a:rPr sz="3485" spc="388" dirty="0">
                <a:solidFill>
                  <a:srgbClr val="FB420F"/>
                </a:solidFill>
                <a:latin typeface="Microsoft Sans Serif"/>
                <a:cs typeface="Microsoft Sans Serif"/>
              </a:rPr>
              <a:t>I</a:t>
            </a:r>
            <a:r>
              <a:rPr sz="3485" spc="415" dirty="0">
                <a:solidFill>
                  <a:srgbClr val="FB420F"/>
                </a:solidFill>
                <a:latin typeface="Microsoft Sans Serif"/>
                <a:cs typeface="Microsoft Sans Serif"/>
              </a:rPr>
              <a:t>N</a:t>
            </a:r>
            <a:r>
              <a:rPr sz="3485" spc="110" dirty="0">
                <a:solidFill>
                  <a:srgbClr val="FB420F"/>
                </a:solidFill>
                <a:latin typeface="Microsoft Sans Serif"/>
                <a:cs typeface="Microsoft Sans Serif"/>
              </a:rPr>
              <a:t>G  </a:t>
            </a:r>
            <a:r>
              <a:rPr sz="3485" spc="265" dirty="0">
                <a:solidFill>
                  <a:srgbClr val="FB420F"/>
                </a:solidFill>
                <a:latin typeface="Microsoft Sans Serif"/>
                <a:cs typeface="Microsoft Sans Serif"/>
              </a:rPr>
              <a:t>SYSTEM</a:t>
            </a:r>
            <a:endParaRPr sz="3485">
              <a:latin typeface="Microsoft Sans Serif"/>
              <a:cs typeface="Microsoft Sans Serif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5AEF42E-0171-34DA-1660-5DC0D608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596" y="1340768"/>
            <a:ext cx="2428891" cy="98970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/>
            <a:r>
              <a:rPr lang="en-US" sz="2400" b="1" dirty="0">
                <a:latin typeface="Arial Narrow" pitchFamily="34" charset="0"/>
              </a:rPr>
              <a:t>PAJAK PUSAT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060" y="3600380"/>
            <a:ext cx="2133247" cy="99119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/>
            <a:r>
              <a:rPr lang="en-US" sz="2400" b="1" dirty="0">
                <a:latin typeface="Arial Narrow" pitchFamily="34" charset="0"/>
              </a:rPr>
              <a:t>PAJAK DAERAH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86248" y="1052737"/>
            <a:ext cx="4572032" cy="1595886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6630" tIns="43315" rIns="86630" bIns="43315" anchor="ctr"/>
          <a:lstStyle/>
          <a:p>
            <a:pPr marL="156416" indent="-156416">
              <a:buFontTx/>
              <a:buChar char="•"/>
            </a:pPr>
            <a:r>
              <a:rPr lang="en-US" sz="2400" dirty="0" err="1">
                <a:latin typeface="Arial Narrow" pitchFamily="34" charset="0"/>
              </a:rPr>
              <a:t>Pajak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Penghasilan</a:t>
            </a:r>
            <a:endParaRPr lang="en-US" sz="2400" dirty="0">
              <a:latin typeface="Arial Narrow" pitchFamily="34" charset="0"/>
            </a:endParaRPr>
          </a:p>
          <a:p>
            <a:pPr marL="156416" indent="-156416">
              <a:buFontTx/>
              <a:buChar char="•"/>
            </a:pPr>
            <a:r>
              <a:rPr lang="en-US" sz="2400" dirty="0" err="1">
                <a:latin typeface="Arial Narrow" pitchFamily="34" charset="0"/>
              </a:rPr>
              <a:t>Pajak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Pertambahan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Nilai</a:t>
            </a:r>
            <a:r>
              <a:rPr lang="en-US" sz="2400" dirty="0">
                <a:latin typeface="Arial Narrow" pitchFamily="34" charset="0"/>
              </a:rPr>
              <a:t> &amp; </a:t>
            </a:r>
            <a:r>
              <a:rPr lang="en-US" sz="2400" dirty="0" err="1">
                <a:latin typeface="Arial Narrow" pitchFamily="34" charset="0"/>
              </a:rPr>
              <a:t>PPn</a:t>
            </a:r>
            <a:r>
              <a:rPr lang="en-US" sz="2400" dirty="0">
                <a:latin typeface="Arial Narrow" pitchFamily="34" charset="0"/>
              </a:rPr>
              <a:t> BM</a:t>
            </a:r>
          </a:p>
          <a:p>
            <a:pPr marL="156416" indent="-156416"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PBB P3</a:t>
            </a:r>
          </a:p>
          <a:p>
            <a:pPr marL="156416" indent="-156416"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Bea </a:t>
            </a:r>
            <a:r>
              <a:rPr lang="en-US" sz="2400" dirty="0" err="1">
                <a:latin typeface="Arial Narrow" pitchFamily="34" charset="0"/>
              </a:rPr>
              <a:t>Meterai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61798" y="3143477"/>
            <a:ext cx="1928827" cy="98970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/>
            <a:r>
              <a:rPr lang="en-US" sz="2400" b="1" dirty="0">
                <a:solidFill>
                  <a:srgbClr val="CC0099"/>
                </a:solidFill>
                <a:latin typeface="Arial Narrow" pitchFamily="34" charset="0"/>
              </a:rPr>
              <a:t>PAJAK </a:t>
            </a:r>
          </a:p>
          <a:p>
            <a:pPr algn="ctr"/>
            <a:r>
              <a:rPr lang="en-US" sz="2400" b="1" dirty="0">
                <a:solidFill>
                  <a:srgbClr val="CC0099"/>
                </a:solidFill>
                <a:latin typeface="Arial Narrow" pitchFamily="34" charset="0"/>
              </a:rPr>
              <a:t>PROPINSI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61799" y="4457643"/>
            <a:ext cx="1928826" cy="100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PAJAK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KABUPATEN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862129" y="3143477"/>
            <a:ext cx="2838491" cy="98970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CC0099"/>
                </a:solidFill>
                <a:latin typeface="Arial Narrow" pitchFamily="34" charset="0"/>
              </a:rPr>
              <a:t>Bea </a:t>
            </a:r>
            <a:r>
              <a:rPr lang="en-US" sz="2400" dirty="0" err="1">
                <a:solidFill>
                  <a:srgbClr val="CC0099"/>
                </a:solidFill>
                <a:latin typeface="Arial Narrow" pitchFamily="34" charset="0"/>
              </a:rPr>
              <a:t>Balik</a:t>
            </a:r>
            <a:r>
              <a:rPr lang="en-US" sz="2400" dirty="0">
                <a:solidFill>
                  <a:srgbClr val="CC0099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rial Narrow" pitchFamily="34" charset="0"/>
              </a:rPr>
              <a:t>Nama</a:t>
            </a:r>
            <a:r>
              <a:rPr lang="en-US" sz="2400" dirty="0">
                <a:solidFill>
                  <a:srgbClr val="CC0099"/>
                </a:solidFill>
                <a:latin typeface="Arial Narrow" pitchFamily="34" charset="0"/>
              </a:rPr>
              <a:t>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err="1">
                <a:solidFill>
                  <a:srgbClr val="CC0099"/>
                </a:solidFill>
                <a:latin typeface="Arial Narrow" pitchFamily="34" charset="0"/>
              </a:rPr>
              <a:t>Pajak</a:t>
            </a:r>
            <a:r>
              <a:rPr lang="en-US" sz="2400" dirty="0">
                <a:solidFill>
                  <a:srgbClr val="CC0099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rial Narrow" pitchFamily="34" charset="0"/>
              </a:rPr>
              <a:t>Kendaraan</a:t>
            </a:r>
            <a:endParaRPr lang="en-US" sz="2400" dirty="0">
              <a:solidFill>
                <a:srgbClr val="CC0099"/>
              </a:solidFill>
              <a:latin typeface="Arial Narrow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933567" y="4314766"/>
            <a:ext cx="2976056" cy="2282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marL="182563" indent="-182563">
              <a:buFont typeface="Arial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Arial Narrow" pitchFamily="34" charset="0"/>
              </a:rPr>
              <a:t>Pajak</a:t>
            </a: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 Hotel &amp; </a:t>
            </a:r>
            <a:r>
              <a:rPr lang="en-US" sz="2400" dirty="0" err="1">
                <a:solidFill>
                  <a:srgbClr val="FF0000"/>
                </a:solidFill>
                <a:latin typeface="Arial Narrow" pitchFamily="34" charset="0"/>
              </a:rPr>
              <a:t>Restoran</a:t>
            </a:r>
            <a:endParaRPr lang="en-US" sz="2400" dirty="0">
              <a:solidFill>
                <a:srgbClr val="FF0000"/>
              </a:solidFill>
              <a:latin typeface="Arial Narrow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Arial Narrow" pitchFamily="34" charset="0"/>
              </a:rPr>
              <a:t>Pajak</a:t>
            </a: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Narrow" pitchFamily="34" charset="0"/>
              </a:rPr>
              <a:t>Hiburan</a:t>
            </a:r>
            <a:endParaRPr lang="en-US" sz="2400" dirty="0">
              <a:solidFill>
                <a:srgbClr val="FF0000"/>
              </a:solidFill>
              <a:latin typeface="Arial Narrow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Arial Narrow" pitchFamily="34" charset="0"/>
              </a:rPr>
              <a:t>Pajak</a:t>
            </a: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Narrow" pitchFamily="34" charset="0"/>
              </a:rPr>
              <a:t>Reklame</a:t>
            </a:r>
            <a:endParaRPr lang="en-US" sz="2400" dirty="0">
              <a:solidFill>
                <a:srgbClr val="FF0000"/>
              </a:solidFill>
              <a:latin typeface="Arial Narrow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PBB (P2)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BPHTB</a:t>
            </a:r>
          </a:p>
          <a:p>
            <a:pPr marL="182563" indent="-182563"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2857487" y="1835622"/>
            <a:ext cx="135447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2528305" y="3638331"/>
            <a:ext cx="833493" cy="5722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2504543" y="4243329"/>
            <a:ext cx="857256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90625" y="3504561"/>
            <a:ext cx="57150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5290625" y="4957709"/>
            <a:ext cx="64294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4DE1993-77AB-8362-EFB6-C68D64EE8EB8}"/>
              </a:ext>
            </a:extLst>
          </p:cNvPr>
          <p:cNvSpPr txBox="1"/>
          <p:nvPr/>
        </p:nvSpPr>
        <p:spPr>
          <a:xfrm>
            <a:off x="251520" y="503219"/>
            <a:ext cx="36511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JENIS PAJAK DI INDONESIA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836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395" y="2517559"/>
            <a:ext cx="1959236" cy="14158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95947" y="1689833"/>
            <a:ext cx="4838140" cy="48820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3088" b="1" spc="-44" dirty="0">
                <a:latin typeface="Calibri"/>
                <a:cs typeface="Calibri"/>
              </a:rPr>
              <a:t>PAJAK</a:t>
            </a:r>
            <a:r>
              <a:rPr sz="3088" b="1" spc="-22" dirty="0">
                <a:latin typeface="Calibri"/>
                <a:cs typeface="Calibri"/>
              </a:rPr>
              <a:t> </a:t>
            </a:r>
            <a:r>
              <a:rPr sz="3088" b="1" spc="-4" dirty="0">
                <a:latin typeface="Calibri"/>
                <a:cs typeface="Calibri"/>
              </a:rPr>
              <a:t>DALAM</a:t>
            </a:r>
            <a:r>
              <a:rPr sz="3088" b="1" spc="-9" dirty="0">
                <a:latin typeface="Calibri"/>
                <a:cs typeface="Calibri"/>
              </a:rPr>
              <a:t> PROSES </a:t>
            </a:r>
            <a:r>
              <a:rPr sz="3088" b="1" dirty="0">
                <a:latin typeface="Calibri"/>
                <a:cs typeface="Calibri"/>
              </a:rPr>
              <a:t>BISNIS</a:t>
            </a:r>
            <a:endParaRPr sz="3088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9011" y="2059661"/>
            <a:ext cx="2805953" cy="204196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1235" b="1" dirty="0">
                <a:latin typeface="Calibri"/>
                <a:cs typeface="Calibri"/>
              </a:rPr>
              <a:t>Ilustrasi</a:t>
            </a:r>
            <a:r>
              <a:rPr sz="1235" b="1" spc="18" dirty="0">
                <a:latin typeface="Calibri"/>
                <a:cs typeface="Calibri"/>
              </a:rPr>
              <a:t> </a:t>
            </a:r>
            <a:r>
              <a:rPr sz="1235" b="1" spc="9" dirty="0">
                <a:latin typeface="Calibri"/>
                <a:cs typeface="Calibri"/>
              </a:rPr>
              <a:t>pada</a:t>
            </a:r>
            <a:r>
              <a:rPr sz="1235" b="1" spc="-4" dirty="0">
                <a:latin typeface="Calibri"/>
                <a:cs typeface="Calibri"/>
              </a:rPr>
              <a:t> </a:t>
            </a:r>
            <a:r>
              <a:rPr sz="1235" b="1" spc="4" dirty="0">
                <a:latin typeface="Calibri"/>
                <a:cs typeface="Calibri"/>
              </a:rPr>
              <a:t>industri,</a:t>
            </a:r>
            <a:r>
              <a:rPr sz="1235" b="1" spc="26" dirty="0">
                <a:latin typeface="Calibri"/>
                <a:cs typeface="Calibri"/>
              </a:rPr>
              <a:t> </a:t>
            </a:r>
            <a:r>
              <a:rPr sz="1235" b="1" spc="4" dirty="0">
                <a:latin typeface="Calibri"/>
                <a:cs typeface="Calibri"/>
              </a:rPr>
              <a:t>perdagangan</a:t>
            </a:r>
            <a:r>
              <a:rPr sz="1235" b="1" spc="-18" dirty="0">
                <a:latin typeface="Calibri"/>
                <a:cs typeface="Calibri"/>
              </a:rPr>
              <a:t> </a:t>
            </a:r>
            <a:r>
              <a:rPr sz="1235" b="1" spc="9" dirty="0">
                <a:latin typeface="Calibri"/>
                <a:cs typeface="Calibri"/>
              </a:rPr>
              <a:t>/</a:t>
            </a:r>
            <a:r>
              <a:rPr sz="1235" b="1" spc="13" dirty="0">
                <a:latin typeface="Calibri"/>
                <a:cs typeface="Calibri"/>
              </a:rPr>
              <a:t> </a:t>
            </a:r>
            <a:r>
              <a:rPr sz="1235" b="1" spc="4" dirty="0">
                <a:latin typeface="Calibri"/>
                <a:cs typeface="Calibri"/>
              </a:rPr>
              <a:t>jasa</a:t>
            </a:r>
            <a:endParaRPr sz="1235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0260" y="2403856"/>
            <a:ext cx="1308904" cy="12214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9109" y="2389543"/>
            <a:ext cx="1800092" cy="12362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19607" y="3533383"/>
            <a:ext cx="676835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9" dirty="0">
                <a:latin typeface="Calibri"/>
                <a:cs typeface="Calibri"/>
              </a:rPr>
              <a:t>PT</a:t>
            </a:r>
            <a:r>
              <a:rPr sz="1721" b="1" spc="-66" dirty="0">
                <a:latin typeface="Calibri"/>
                <a:cs typeface="Calibri"/>
              </a:rPr>
              <a:t> </a:t>
            </a:r>
            <a:r>
              <a:rPr sz="1721" b="1" spc="13" dirty="0">
                <a:latin typeface="Calibri"/>
                <a:cs typeface="Calibri"/>
              </a:rPr>
              <a:t>ABC</a:t>
            </a:r>
            <a:endParaRPr sz="1721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8870" y="4102697"/>
            <a:ext cx="1635161" cy="129495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328608" y="2575112"/>
            <a:ext cx="4541184" cy="3242422"/>
            <a:chOff x="4753355" y="2918460"/>
            <a:chExt cx="5146675" cy="367474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3355" y="5204460"/>
              <a:ext cx="1783079" cy="13883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7767" y="4893564"/>
              <a:ext cx="2612135" cy="14005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0467" y="2918460"/>
              <a:ext cx="1862328" cy="231343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843622" y="2734683"/>
            <a:ext cx="1054474" cy="21904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324" spc="4" dirty="0">
                <a:latin typeface="Calibri"/>
                <a:cs typeface="Calibri"/>
              </a:rPr>
              <a:t>JUAL:</a:t>
            </a:r>
            <a:r>
              <a:rPr sz="1324" spc="-18" dirty="0">
                <a:latin typeface="Calibri"/>
                <a:cs typeface="Calibri"/>
              </a:rPr>
              <a:t> </a:t>
            </a:r>
            <a:r>
              <a:rPr sz="1324" spc="13" dirty="0">
                <a:latin typeface="Calibri"/>
                <a:cs typeface="Calibri"/>
              </a:rPr>
              <a:t>PPN</a:t>
            </a:r>
            <a:r>
              <a:rPr sz="1324" spc="-18" dirty="0">
                <a:latin typeface="Calibri"/>
                <a:cs typeface="Calibri"/>
              </a:rPr>
              <a:t> </a:t>
            </a:r>
            <a:r>
              <a:rPr sz="1324" spc="13" dirty="0">
                <a:latin typeface="Calibri"/>
                <a:cs typeface="Calibri"/>
              </a:rPr>
              <a:t>(PK)</a:t>
            </a:r>
            <a:endParaRPr sz="1324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79275" y="2596626"/>
            <a:ext cx="1405218" cy="562535"/>
          </a:xfrm>
          <a:custGeom>
            <a:avLst/>
            <a:gdLst/>
            <a:ahLst/>
            <a:cxnLst/>
            <a:rect l="l" t="t" r="r" b="b"/>
            <a:pathLst>
              <a:path w="1592579" h="637539">
                <a:moveTo>
                  <a:pt x="0" y="160020"/>
                </a:moveTo>
                <a:lnTo>
                  <a:pt x="1274063" y="160020"/>
                </a:lnTo>
                <a:lnTo>
                  <a:pt x="1274063" y="0"/>
                </a:lnTo>
                <a:lnTo>
                  <a:pt x="1592579" y="318516"/>
                </a:lnTo>
                <a:lnTo>
                  <a:pt x="1274063" y="637032"/>
                </a:lnTo>
                <a:lnTo>
                  <a:pt x="1274063" y="478536"/>
                </a:lnTo>
                <a:lnTo>
                  <a:pt x="0" y="478536"/>
                </a:lnTo>
                <a:lnTo>
                  <a:pt x="0" y="160020"/>
                </a:lnTo>
                <a:close/>
              </a:path>
            </a:pathLst>
          </a:custGeom>
          <a:ln w="27432">
            <a:solidFill>
              <a:srgbClr val="AE484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 txBox="1"/>
          <p:nvPr/>
        </p:nvSpPr>
        <p:spPr>
          <a:xfrm>
            <a:off x="2433470" y="2744096"/>
            <a:ext cx="1069601" cy="21904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324" spc="9" dirty="0">
                <a:latin typeface="Calibri"/>
                <a:cs typeface="Calibri"/>
              </a:rPr>
              <a:t>BELI:</a:t>
            </a:r>
            <a:r>
              <a:rPr sz="1324" spc="-31" dirty="0">
                <a:latin typeface="Calibri"/>
                <a:cs typeface="Calibri"/>
              </a:rPr>
              <a:t> </a:t>
            </a:r>
            <a:r>
              <a:rPr sz="1324" spc="13" dirty="0">
                <a:latin typeface="Calibri"/>
                <a:cs typeface="Calibri"/>
              </a:rPr>
              <a:t>PPN</a:t>
            </a:r>
            <a:r>
              <a:rPr sz="1324" spc="-13" dirty="0">
                <a:latin typeface="Calibri"/>
                <a:cs typeface="Calibri"/>
              </a:rPr>
              <a:t> </a:t>
            </a:r>
            <a:r>
              <a:rPr sz="1324" spc="13" dirty="0">
                <a:latin typeface="Calibri"/>
                <a:cs typeface="Calibri"/>
              </a:rPr>
              <a:t>(PM)</a:t>
            </a:r>
            <a:endParaRPr sz="1324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0131" y="3134070"/>
            <a:ext cx="995643" cy="362844"/>
          </a:xfrm>
          <a:prstGeom prst="rect">
            <a:avLst/>
          </a:prstGeom>
        </p:spPr>
        <p:txBody>
          <a:bodyPr vert="horz" wrap="square" lIns="0" tIns="29135" rIns="0" bIns="0" rtlCol="0">
            <a:spAutoFit/>
          </a:bodyPr>
          <a:lstStyle/>
          <a:p>
            <a:pPr marL="157451" marR="4483" indent="-146805">
              <a:lnSpc>
                <a:spcPts val="1279"/>
              </a:lnSpc>
              <a:spcBef>
                <a:spcPts val="229"/>
              </a:spcBef>
            </a:pPr>
            <a:r>
              <a:rPr sz="1147" dirty="0">
                <a:latin typeface="Calibri"/>
                <a:cs typeface="Calibri"/>
              </a:rPr>
              <a:t>JASA:</a:t>
            </a:r>
            <a:r>
              <a:rPr sz="1147" spc="-26" dirty="0">
                <a:latin typeface="Calibri"/>
                <a:cs typeface="Calibri"/>
              </a:rPr>
              <a:t> </a:t>
            </a:r>
            <a:r>
              <a:rPr sz="1147" spc="9" dirty="0">
                <a:latin typeface="Calibri"/>
                <a:cs typeface="Calibri"/>
              </a:rPr>
              <a:t>PPh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spc="-4" dirty="0">
                <a:latin typeface="Calibri"/>
                <a:cs typeface="Calibri"/>
              </a:rPr>
              <a:t>Ps</a:t>
            </a:r>
            <a:r>
              <a:rPr sz="1147" spc="-13" dirty="0">
                <a:latin typeface="Calibri"/>
                <a:cs typeface="Calibri"/>
              </a:rPr>
              <a:t> </a:t>
            </a:r>
            <a:r>
              <a:rPr sz="1147" spc="4" dirty="0">
                <a:latin typeface="Calibri"/>
                <a:cs typeface="Calibri"/>
              </a:rPr>
              <a:t>23, </a:t>
            </a:r>
            <a:r>
              <a:rPr sz="1147" spc="-247" dirty="0">
                <a:latin typeface="Calibri"/>
                <a:cs typeface="Calibri"/>
              </a:rPr>
              <a:t> </a:t>
            </a:r>
            <a:r>
              <a:rPr sz="1147" spc="4" dirty="0">
                <a:latin typeface="Calibri"/>
                <a:cs typeface="Calibri"/>
              </a:rPr>
              <a:t>4(2),</a:t>
            </a:r>
            <a:r>
              <a:rPr sz="1147" spc="-4" dirty="0">
                <a:latin typeface="Calibri"/>
                <a:cs typeface="Calibri"/>
              </a:rPr>
              <a:t> </a:t>
            </a:r>
            <a:r>
              <a:rPr sz="1147" spc="4" dirty="0">
                <a:latin typeface="Calibri"/>
                <a:cs typeface="Calibri"/>
              </a:rPr>
              <a:t>22,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spc="9" dirty="0">
                <a:latin typeface="Calibri"/>
                <a:cs typeface="Calibri"/>
              </a:rPr>
              <a:t>15</a:t>
            </a:r>
            <a:endParaRPr sz="1147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67173" y="3005418"/>
            <a:ext cx="1429871" cy="653863"/>
            <a:chOff x="2417063" y="3406140"/>
            <a:chExt cx="1620520" cy="741045"/>
          </a:xfrm>
        </p:grpSpPr>
        <p:sp>
          <p:nvSpPr>
            <p:cNvPr id="19" name="object 19"/>
            <p:cNvSpPr/>
            <p:nvPr/>
          </p:nvSpPr>
          <p:spPr>
            <a:xfrm>
              <a:off x="2430779" y="3419856"/>
              <a:ext cx="1592580" cy="713740"/>
            </a:xfrm>
            <a:custGeom>
              <a:avLst/>
              <a:gdLst/>
              <a:ahLst/>
              <a:cxnLst/>
              <a:rect l="l" t="t" r="r" b="b"/>
              <a:pathLst>
                <a:path w="1592579" h="713739">
                  <a:moveTo>
                    <a:pt x="356616" y="713232"/>
                  </a:moveTo>
                  <a:lnTo>
                    <a:pt x="0" y="356616"/>
                  </a:lnTo>
                  <a:lnTo>
                    <a:pt x="356616" y="0"/>
                  </a:lnTo>
                  <a:lnTo>
                    <a:pt x="356616" y="178308"/>
                  </a:lnTo>
                  <a:lnTo>
                    <a:pt x="1592579" y="178308"/>
                  </a:lnTo>
                  <a:lnTo>
                    <a:pt x="1592579" y="534924"/>
                  </a:lnTo>
                  <a:lnTo>
                    <a:pt x="356616" y="534924"/>
                  </a:lnTo>
                  <a:lnTo>
                    <a:pt x="356616" y="713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0779" y="3419856"/>
              <a:ext cx="1592580" cy="713740"/>
            </a:xfrm>
            <a:custGeom>
              <a:avLst/>
              <a:gdLst/>
              <a:ahLst/>
              <a:cxnLst/>
              <a:rect l="l" t="t" r="r" b="b"/>
              <a:pathLst>
                <a:path w="1592579" h="713739">
                  <a:moveTo>
                    <a:pt x="0" y="356616"/>
                  </a:moveTo>
                  <a:lnTo>
                    <a:pt x="356616" y="0"/>
                  </a:lnTo>
                  <a:lnTo>
                    <a:pt x="356616" y="178308"/>
                  </a:lnTo>
                  <a:lnTo>
                    <a:pt x="1592579" y="178308"/>
                  </a:lnTo>
                  <a:lnTo>
                    <a:pt x="1592579" y="534924"/>
                  </a:lnTo>
                  <a:lnTo>
                    <a:pt x="356616" y="534924"/>
                  </a:lnTo>
                  <a:lnTo>
                    <a:pt x="356616" y="713232"/>
                  </a:lnTo>
                  <a:lnTo>
                    <a:pt x="0" y="356616"/>
                  </a:lnTo>
                  <a:close/>
                </a:path>
              </a:pathLst>
            </a:custGeom>
            <a:ln w="27432">
              <a:solidFill>
                <a:srgbClr val="4674A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98039" y="3134070"/>
            <a:ext cx="995643" cy="362844"/>
          </a:xfrm>
          <a:prstGeom prst="rect">
            <a:avLst/>
          </a:prstGeom>
        </p:spPr>
        <p:txBody>
          <a:bodyPr vert="horz" wrap="square" lIns="0" tIns="29135" rIns="0" bIns="0" rtlCol="0">
            <a:spAutoFit/>
          </a:bodyPr>
          <a:lstStyle/>
          <a:p>
            <a:pPr marL="157451" marR="4483" indent="-146805">
              <a:lnSpc>
                <a:spcPts val="1279"/>
              </a:lnSpc>
              <a:spcBef>
                <a:spcPts val="229"/>
              </a:spcBef>
            </a:pPr>
            <a:r>
              <a:rPr sz="1147" dirty="0">
                <a:latin typeface="Calibri"/>
                <a:cs typeface="Calibri"/>
              </a:rPr>
              <a:t>JASA:</a:t>
            </a:r>
            <a:r>
              <a:rPr sz="1147" spc="-26" dirty="0">
                <a:latin typeface="Calibri"/>
                <a:cs typeface="Calibri"/>
              </a:rPr>
              <a:t> </a:t>
            </a:r>
            <a:r>
              <a:rPr sz="1147" spc="9" dirty="0">
                <a:latin typeface="Calibri"/>
                <a:cs typeface="Calibri"/>
              </a:rPr>
              <a:t>PPh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spc="-4" dirty="0">
                <a:latin typeface="Calibri"/>
                <a:cs typeface="Calibri"/>
              </a:rPr>
              <a:t>Ps</a:t>
            </a:r>
            <a:r>
              <a:rPr sz="1147" spc="-13" dirty="0">
                <a:latin typeface="Calibri"/>
                <a:cs typeface="Calibri"/>
              </a:rPr>
              <a:t> </a:t>
            </a:r>
            <a:r>
              <a:rPr sz="1147" spc="4" dirty="0">
                <a:latin typeface="Calibri"/>
                <a:cs typeface="Calibri"/>
              </a:rPr>
              <a:t>23, </a:t>
            </a:r>
            <a:r>
              <a:rPr sz="1147" spc="-247" dirty="0">
                <a:latin typeface="Calibri"/>
                <a:cs typeface="Calibri"/>
              </a:rPr>
              <a:t> </a:t>
            </a:r>
            <a:r>
              <a:rPr sz="1147" spc="4" dirty="0">
                <a:latin typeface="Calibri"/>
                <a:cs typeface="Calibri"/>
              </a:rPr>
              <a:t>4(2),</a:t>
            </a:r>
            <a:r>
              <a:rPr sz="1147" spc="-4" dirty="0">
                <a:latin typeface="Calibri"/>
                <a:cs typeface="Calibri"/>
              </a:rPr>
              <a:t> </a:t>
            </a:r>
            <a:r>
              <a:rPr sz="1147" spc="4" dirty="0">
                <a:latin typeface="Calibri"/>
                <a:cs typeface="Calibri"/>
              </a:rPr>
              <a:t>22,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spc="9" dirty="0">
                <a:latin typeface="Calibri"/>
                <a:cs typeface="Calibri"/>
              </a:rPr>
              <a:t>15</a:t>
            </a:r>
            <a:endParaRPr sz="1147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1793" y="5362230"/>
            <a:ext cx="778249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-18" dirty="0">
                <a:latin typeface="Calibri"/>
                <a:cs typeface="Calibri"/>
              </a:rPr>
              <a:t>K</a:t>
            </a:r>
            <a:r>
              <a:rPr sz="1721" b="1" spc="-4" dirty="0">
                <a:latin typeface="Calibri"/>
                <a:cs typeface="Calibri"/>
              </a:rPr>
              <a:t>r</a:t>
            </a:r>
            <a:r>
              <a:rPr sz="1721" b="1" spc="4" dirty="0">
                <a:latin typeface="Calibri"/>
                <a:cs typeface="Calibri"/>
              </a:rPr>
              <a:t>e</a:t>
            </a:r>
            <a:r>
              <a:rPr sz="1721" b="1" spc="13" dirty="0">
                <a:latin typeface="Calibri"/>
                <a:cs typeface="Calibri"/>
              </a:rPr>
              <a:t>dit</a:t>
            </a:r>
            <a:r>
              <a:rPr sz="1721" b="1" dirty="0">
                <a:latin typeface="Calibri"/>
                <a:cs typeface="Calibri"/>
              </a:rPr>
              <a:t>u</a:t>
            </a:r>
            <a:r>
              <a:rPr sz="1721" b="1" spc="9" dirty="0">
                <a:latin typeface="Calibri"/>
                <a:cs typeface="Calibri"/>
              </a:rPr>
              <a:t>r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74010" y="5584105"/>
            <a:ext cx="1698812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4" dirty="0">
                <a:latin typeface="Calibri"/>
                <a:cs typeface="Calibri"/>
              </a:rPr>
              <a:t>Pemegang</a:t>
            </a:r>
            <a:r>
              <a:rPr sz="1721" b="1" spc="335" dirty="0">
                <a:latin typeface="Calibri"/>
                <a:cs typeface="Calibri"/>
              </a:rPr>
              <a:t> </a:t>
            </a:r>
            <a:r>
              <a:rPr sz="1721" b="1" spc="9" dirty="0">
                <a:latin typeface="Calibri"/>
                <a:cs typeface="Calibri"/>
              </a:rPr>
              <a:t>Saham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65228" y="5519535"/>
            <a:ext cx="2033868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-4" dirty="0">
                <a:latin typeface="Calibri"/>
                <a:cs typeface="Calibri"/>
              </a:rPr>
              <a:t>Pegawai</a:t>
            </a:r>
            <a:r>
              <a:rPr sz="1721" b="1" spc="-22" dirty="0">
                <a:latin typeface="Calibri"/>
                <a:cs typeface="Calibri"/>
              </a:rPr>
              <a:t> </a:t>
            </a:r>
            <a:r>
              <a:rPr sz="1721" b="1" spc="9" dirty="0">
                <a:latin typeface="Calibri"/>
                <a:cs typeface="Calibri"/>
              </a:rPr>
              <a:t>/</a:t>
            </a:r>
            <a:r>
              <a:rPr sz="1721" b="1" spc="-9" dirty="0">
                <a:latin typeface="Calibri"/>
                <a:cs typeface="Calibri"/>
              </a:rPr>
              <a:t> </a:t>
            </a:r>
            <a:r>
              <a:rPr sz="1721" b="1" spc="-18" dirty="0">
                <a:latin typeface="Calibri"/>
                <a:cs typeface="Calibri"/>
              </a:rPr>
              <a:t>Tenaga</a:t>
            </a:r>
            <a:r>
              <a:rPr sz="1721" b="1" spc="-31" dirty="0">
                <a:latin typeface="Calibri"/>
                <a:cs typeface="Calibri"/>
              </a:rPr>
              <a:t> </a:t>
            </a:r>
            <a:r>
              <a:rPr sz="1721" b="1" spc="9" dirty="0">
                <a:latin typeface="Calibri"/>
                <a:cs typeface="Calibri"/>
              </a:rPr>
              <a:t>Ahli</a:t>
            </a:r>
            <a:endParaRPr sz="1721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96135" y="3704665"/>
            <a:ext cx="1301675" cy="999116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342055" y="3801483"/>
            <a:ext cx="663388" cy="1429871"/>
            <a:chOff x="4768595" y="4308348"/>
            <a:chExt cx="751840" cy="1620520"/>
          </a:xfrm>
        </p:grpSpPr>
        <p:sp>
          <p:nvSpPr>
            <p:cNvPr id="27" name="object 27"/>
            <p:cNvSpPr/>
            <p:nvPr/>
          </p:nvSpPr>
          <p:spPr>
            <a:xfrm>
              <a:off x="4782311" y="4322064"/>
              <a:ext cx="723900" cy="1592580"/>
            </a:xfrm>
            <a:custGeom>
              <a:avLst/>
              <a:gdLst/>
              <a:ahLst/>
              <a:cxnLst/>
              <a:rect l="l" t="t" r="r" b="b"/>
              <a:pathLst>
                <a:path w="723900" h="1592579">
                  <a:moveTo>
                    <a:pt x="361188" y="1592580"/>
                  </a:moveTo>
                  <a:lnTo>
                    <a:pt x="0" y="1229867"/>
                  </a:lnTo>
                  <a:lnTo>
                    <a:pt x="181356" y="1229867"/>
                  </a:lnTo>
                  <a:lnTo>
                    <a:pt x="181356" y="0"/>
                  </a:lnTo>
                  <a:lnTo>
                    <a:pt x="542543" y="0"/>
                  </a:lnTo>
                  <a:lnTo>
                    <a:pt x="542543" y="1229867"/>
                  </a:lnTo>
                  <a:lnTo>
                    <a:pt x="723900" y="1229867"/>
                  </a:lnTo>
                  <a:lnTo>
                    <a:pt x="361188" y="1592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4782311" y="4322064"/>
              <a:ext cx="723900" cy="1592580"/>
            </a:xfrm>
            <a:custGeom>
              <a:avLst/>
              <a:gdLst/>
              <a:ahLst/>
              <a:cxnLst/>
              <a:rect l="l" t="t" r="r" b="b"/>
              <a:pathLst>
                <a:path w="723900" h="1592579">
                  <a:moveTo>
                    <a:pt x="542543" y="0"/>
                  </a:moveTo>
                  <a:lnTo>
                    <a:pt x="542543" y="1229867"/>
                  </a:lnTo>
                  <a:lnTo>
                    <a:pt x="723900" y="1229867"/>
                  </a:lnTo>
                  <a:lnTo>
                    <a:pt x="361188" y="1592580"/>
                  </a:lnTo>
                  <a:lnTo>
                    <a:pt x="0" y="1229867"/>
                  </a:lnTo>
                  <a:lnTo>
                    <a:pt x="181356" y="1229867"/>
                  </a:lnTo>
                  <a:lnTo>
                    <a:pt x="181356" y="0"/>
                  </a:lnTo>
                  <a:lnTo>
                    <a:pt x="542543" y="0"/>
                  </a:lnTo>
                  <a:close/>
                </a:path>
              </a:pathLst>
            </a:custGeom>
            <a:ln w="27432">
              <a:solidFill>
                <a:srgbClr val="AE484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11788" y="3924723"/>
            <a:ext cx="307777" cy="945776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206">
              <a:lnSpc>
                <a:spcPts val="1143"/>
              </a:lnSpc>
            </a:pPr>
            <a:r>
              <a:rPr sz="1147" spc="4" dirty="0">
                <a:latin typeface="Calibri"/>
                <a:cs typeface="Calibri"/>
              </a:rPr>
              <a:t>Dividen:</a:t>
            </a:r>
            <a:r>
              <a:rPr sz="1147" spc="-35" dirty="0">
                <a:latin typeface="Calibri"/>
                <a:cs typeface="Calibri"/>
              </a:rPr>
              <a:t> </a:t>
            </a:r>
            <a:r>
              <a:rPr sz="1147" spc="9" dirty="0">
                <a:latin typeface="Calibri"/>
                <a:cs typeface="Calibri"/>
              </a:rPr>
              <a:t>PPh</a:t>
            </a:r>
            <a:r>
              <a:rPr sz="1147" spc="-35" dirty="0">
                <a:latin typeface="Calibri"/>
                <a:cs typeface="Calibri"/>
              </a:rPr>
              <a:t> </a:t>
            </a:r>
            <a:r>
              <a:rPr sz="1147" spc="-4" dirty="0">
                <a:latin typeface="Calibri"/>
                <a:cs typeface="Calibri"/>
              </a:rPr>
              <a:t>Ps</a:t>
            </a:r>
            <a:endParaRPr sz="1147">
              <a:latin typeface="Calibri"/>
              <a:cs typeface="Calibri"/>
            </a:endParaRPr>
          </a:p>
          <a:p>
            <a:pPr marL="11206">
              <a:lnSpc>
                <a:spcPts val="1328"/>
              </a:lnSpc>
            </a:pPr>
            <a:r>
              <a:rPr sz="1147" spc="4" dirty="0">
                <a:latin typeface="Calibri"/>
                <a:cs typeface="Calibri"/>
              </a:rPr>
              <a:t>23/4(2),</a:t>
            </a:r>
            <a:r>
              <a:rPr sz="1147" spc="-40" dirty="0">
                <a:latin typeface="Calibri"/>
                <a:cs typeface="Calibri"/>
              </a:rPr>
              <a:t> </a:t>
            </a:r>
            <a:r>
              <a:rPr sz="1147" spc="9" dirty="0">
                <a:latin typeface="Calibri"/>
                <a:cs typeface="Calibri"/>
              </a:rPr>
              <a:t>26</a:t>
            </a:r>
            <a:endParaRPr sz="1147">
              <a:latin typeface="Calibri"/>
              <a:cs typeface="Calibri"/>
            </a:endParaRP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8C0B67A9-DF6C-5057-AD44-FB576133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90807" y="1658937"/>
            <a:ext cx="5446619" cy="548747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3485" b="1" spc="-53" dirty="0">
                <a:latin typeface="Calibri"/>
                <a:cs typeface="Calibri"/>
              </a:rPr>
              <a:t>PAJAK</a:t>
            </a:r>
            <a:r>
              <a:rPr sz="3485" b="1" spc="13" dirty="0">
                <a:latin typeface="Calibri"/>
                <a:cs typeface="Calibri"/>
              </a:rPr>
              <a:t> </a:t>
            </a:r>
            <a:r>
              <a:rPr sz="3485" b="1" spc="-18" dirty="0">
                <a:latin typeface="Calibri"/>
                <a:cs typeface="Calibri"/>
              </a:rPr>
              <a:t>DALAM</a:t>
            </a:r>
            <a:r>
              <a:rPr sz="3485" b="1" spc="-9" dirty="0">
                <a:latin typeface="Calibri"/>
                <a:cs typeface="Calibri"/>
              </a:rPr>
              <a:t> </a:t>
            </a:r>
            <a:r>
              <a:rPr sz="3485" b="1" spc="-4" dirty="0">
                <a:latin typeface="Calibri"/>
                <a:cs typeface="Calibri"/>
              </a:rPr>
              <a:t>PROSES</a:t>
            </a:r>
            <a:r>
              <a:rPr sz="3485" b="1" spc="-40" dirty="0">
                <a:latin typeface="Calibri"/>
                <a:cs typeface="Calibri"/>
              </a:rPr>
              <a:t> </a:t>
            </a:r>
            <a:r>
              <a:rPr sz="3485" b="1" spc="-4" dirty="0">
                <a:latin typeface="Calibri"/>
                <a:cs typeface="Calibri"/>
              </a:rPr>
              <a:t>BISNIS</a:t>
            </a:r>
            <a:endParaRPr sz="348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3283" y="2912633"/>
            <a:ext cx="7605993" cy="2958353"/>
            <a:chOff x="406654" y="3300984"/>
            <a:chExt cx="8620125" cy="3352800"/>
          </a:xfrm>
        </p:grpSpPr>
        <p:sp>
          <p:nvSpPr>
            <p:cNvPr id="5" name="object 5"/>
            <p:cNvSpPr/>
            <p:nvPr/>
          </p:nvSpPr>
          <p:spPr>
            <a:xfrm>
              <a:off x="1117091" y="3300984"/>
              <a:ext cx="7909559" cy="3352800"/>
            </a:xfrm>
            <a:custGeom>
              <a:avLst/>
              <a:gdLst/>
              <a:ahLst/>
              <a:cxnLst/>
              <a:rect l="l" t="t" r="r" b="b"/>
              <a:pathLst>
                <a:path w="7909559" h="3352800">
                  <a:moveTo>
                    <a:pt x="6233159" y="3352800"/>
                  </a:moveTo>
                  <a:lnTo>
                    <a:pt x="6233159" y="2514599"/>
                  </a:lnTo>
                  <a:lnTo>
                    <a:pt x="0" y="2514599"/>
                  </a:lnTo>
                  <a:lnTo>
                    <a:pt x="0" y="838200"/>
                  </a:lnTo>
                  <a:lnTo>
                    <a:pt x="6233159" y="838200"/>
                  </a:lnTo>
                  <a:lnTo>
                    <a:pt x="6233159" y="0"/>
                  </a:lnTo>
                  <a:lnTo>
                    <a:pt x="7909559" y="1676399"/>
                  </a:lnTo>
                  <a:lnTo>
                    <a:pt x="6233159" y="3352800"/>
                  </a:lnTo>
                  <a:close/>
                </a:path>
              </a:pathLst>
            </a:custGeom>
            <a:solidFill>
              <a:srgbClr val="CFE2E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420624" y="4306824"/>
              <a:ext cx="1361440" cy="1341120"/>
            </a:xfrm>
            <a:custGeom>
              <a:avLst/>
              <a:gdLst/>
              <a:ahLst/>
              <a:cxnLst/>
              <a:rect l="l" t="t" r="r" b="b"/>
              <a:pathLst>
                <a:path w="1361439" h="1341120">
                  <a:moveTo>
                    <a:pt x="1136904" y="1341120"/>
                  </a:moveTo>
                  <a:lnTo>
                    <a:pt x="222504" y="1341120"/>
                  </a:lnTo>
                  <a:lnTo>
                    <a:pt x="177501" y="1336556"/>
                  </a:lnTo>
                  <a:lnTo>
                    <a:pt x="135659" y="1323474"/>
                  </a:lnTo>
                  <a:lnTo>
                    <a:pt x="97854" y="1302784"/>
                  </a:lnTo>
                  <a:lnTo>
                    <a:pt x="64960" y="1275397"/>
                  </a:lnTo>
                  <a:lnTo>
                    <a:pt x="37852" y="1242223"/>
                  </a:lnTo>
                  <a:lnTo>
                    <a:pt x="17406" y="1204174"/>
                  </a:lnTo>
                  <a:lnTo>
                    <a:pt x="4497" y="1162160"/>
                  </a:lnTo>
                  <a:lnTo>
                    <a:pt x="0" y="1117091"/>
                  </a:lnTo>
                  <a:lnTo>
                    <a:pt x="0" y="222504"/>
                  </a:lnTo>
                  <a:lnTo>
                    <a:pt x="4497" y="177501"/>
                  </a:lnTo>
                  <a:lnTo>
                    <a:pt x="17406" y="135659"/>
                  </a:lnTo>
                  <a:lnTo>
                    <a:pt x="37852" y="97854"/>
                  </a:lnTo>
                  <a:lnTo>
                    <a:pt x="64960" y="64960"/>
                  </a:lnTo>
                  <a:lnTo>
                    <a:pt x="97854" y="37852"/>
                  </a:lnTo>
                  <a:lnTo>
                    <a:pt x="135659" y="17406"/>
                  </a:lnTo>
                  <a:lnTo>
                    <a:pt x="177501" y="4497"/>
                  </a:lnTo>
                  <a:lnTo>
                    <a:pt x="222504" y="0"/>
                  </a:lnTo>
                  <a:lnTo>
                    <a:pt x="1136904" y="0"/>
                  </a:lnTo>
                  <a:lnTo>
                    <a:pt x="1181972" y="4497"/>
                  </a:lnTo>
                  <a:lnTo>
                    <a:pt x="1223986" y="17406"/>
                  </a:lnTo>
                  <a:lnTo>
                    <a:pt x="1262035" y="37852"/>
                  </a:lnTo>
                  <a:lnTo>
                    <a:pt x="1295209" y="64960"/>
                  </a:lnTo>
                  <a:lnTo>
                    <a:pt x="1322596" y="97854"/>
                  </a:lnTo>
                  <a:lnTo>
                    <a:pt x="1343286" y="135659"/>
                  </a:lnTo>
                  <a:lnTo>
                    <a:pt x="1356368" y="177501"/>
                  </a:lnTo>
                  <a:lnTo>
                    <a:pt x="1360932" y="222504"/>
                  </a:lnTo>
                  <a:lnTo>
                    <a:pt x="1360932" y="1117091"/>
                  </a:lnTo>
                  <a:lnTo>
                    <a:pt x="1356368" y="1162160"/>
                  </a:lnTo>
                  <a:lnTo>
                    <a:pt x="1343286" y="1204174"/>
                  </a:lnTo>
                  <a:lnTo>
                    <a:pt x="1322596" y="1242223"/>
                  </a:lnTo>
                  <a:lnTo>
                    <a:pt x="1295209" y="1275397"/>
                  </a:lnTo>
                  <a:lnTo>
                    <a:pt x="1262035" y="1302784"/>
                  </a:lnTo>
                  <a:lnTo>
                    <a:pt x="1223986" y="1323474"/>
                  </a:lnTo>
                  <a:lnTo>
                    <a:pt x="1181972" y="1336556"/>
                  </a:lnTo>
                  <a:lnTo>
                    <a:pt x="1136904" y="134112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420624" y="4306824"/>
              <a:ext cx="1361440" cy="1341120"/>
            </a:xfrm>
            <a:custGeom>
              <a:avLst/>
              <a:gdLst/>
              <a:ahLst/>
              <a:cxnLst/>
              <a:rect l="l" t="t" r="r" b="b"/>
              <a:pathLst>
                <a:path w="1361439" h="1341120">
                  <a:moveTo>
                    <a:pt x="0" y="222504"/>
                  </a:moveTo>
                  <a:lnTo>
                    <a:pt x="4497" y="177501"/>
                  </a:lnTo>
                  <a:lnTo>
                    <a:pt x="17406" y="135659"/>
                  </a:lnTo>
                  <a:lnTo>
                    <a:pt x="37852" y="97854"/>
                  </a:lnTo>
                  <a:lnTo>
                    <a:pt x="64960" y="64960"/>
                  </a:lnTo>
                  <a:lnTo>
                    <a:pt x="97854" y="37852"/>
                  </a:lnTo>
                  <a:lnTo>
                    <a:pt x="135659" y="17406"/>
                  </a:lnTo>
                  <a:lnTo>
                    <a:pt x="177501" y="4497"/>
                  </a:lnTo>
                  <a:lnTo>
                    <a:pt x="222504" y="0"/>
                  </a:lnTo>
                  <a:lnTo>
                    <a:pt x="1136904" y="0"/>
                  </a:lnTo>
                  <a:lnTo>
                    <a:pt x="1181972" y="4497"/>
                  </a:lnTo>
                  <a:lnTo>
                    <a:pt x="1223986" y="17406"/>
                  </a:lnTo>
                  <a:lnTo>
                    <a:pt x="1262035" y="37852"/>
                  </a:lnTo>
                  <a:lnTo>
                    <a:pt x="1295209" y="64960"/>
                  </a:lnTo>
                  <a:lnTo>
                    <a:pt x="1322596" y="97854"/>
                  </a:lnTo>
                  <a:lnTo>
                    <a:pt x="1343286" y="135659"/>
                  </a:lnTo>
                  <a:lnTo>
                    <a:pt x="1356368" y="177501"/>
                  </a:lnTo>
                  <a:lnTo>
                    <a:pt x="1360932" y="222504"/>
                  </a:lnTo>
                  <a:lnTo>
                    <a:pt x="1360932" y="1117091"/>
                  </a:lnTo>
                  <a:lnTo>
                    <a:pt x="1356368" y="1162160"/>
                  </a:lnTo>
                  <a:lnTo>
                    <a:pt x="1343286" y="1204174"/>
                  </a:lnTo>
                  <a:lnTo>
                    <a:pt x="1322596" y="1242223"/>
                  </a:lnTo>
                  <a:lnTo>
                    <a:pt x="1295209" y="1275397"/>
                  </a:lnTo>
                  <a:lnTo>
                    <a:pt x="1262035" y="1302784"/>
                  </a:lnTo>
                  <a:lnTo>
                    <a:pt x="1223986" y="1323474"/>
                  </a:lnTo>
                  <a:lnTo>
                    <a:pt x="1181972" y="1336556"/>
                  </a:lnTo>
                  <a:lnTo>
                    <a:pt x="1136904" y="1341120"/>
                  </a:lnTo>
                  <a:lnTo>
                    <a:pt x="222504" y="1341120"/>
                  </a:lnTo>
                  <a:lnTo>
                    <a:pt x="177501" y="1336556"/>
                  </a:lnTo>
                  <a:lnTo>
                    <a:pt x="135659" y="1323474"/>
                  </a:lnTo>
                  <a:lnTo>
                    <a:pt x="97854" y="1302784"/>
                  </a:lnTo>
                  <a:lnTo>
                    <a:pt x="64960" y="1275397"/>
                  </a:lnTo>
                  <a:lnTo>
                    <a:pt x="37852" y="1242223"/>
                  </a:lnTo>
                  <a:lnTo>
                    <a:pt x="17406" y="1204174"/>
                  </a:lnTo>
                  <a:lnTo>
                    <a:pt x="4497" y="1162160"/>
                  </a:lnTo>
                  <a:lnTo>
                    <a:pt x="0" y="1117091"/>
                  </a:lnTo>
                  <a:lnTo>
                    <a:pt x="0" y="222504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5428" y="4256891"/>
            <a:ext cx="981075" cy="21904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324" b="1" spc="9" dirty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sz="1324" b="1" spc="13" dirty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sz="1324" b="1" spc="4" dirty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sz="1324" b="1" spc="-13" dirty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sz="1324" b="1" spc="22" dirty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sz="1324" b="1" spc="-88" dirty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sz="1324" b="1" spc="-93" dirty="0">
                <a:solidFill>
                  <a:srgbClr val="1F497C"/>
                </a:solidFill>
                <a:latin typeface="Calibri"/>
                <a:cs typeface="Calibri"/>
              </a:rPr>
              <a:t>AT</a:t>
            </a:r>
            <a:r>
              <a:rPr sz="1324" b="1" spc="22" dirty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sz="1324" b="1" spc="18" dirty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endParaRPr sz="1324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94465" y="3787812"/>
            <a:ext cx="1225924" cy="1207994"/>
            <a:chOff x="1994661" y="4292853"/>
            <a:chExt cx="1389380" cy="1369060"/>
          </a:xfrm>
        </p:grpSpPr>
        <p:sp>
          <p:nvSpPr>
            <p:cNvPr id="10" name="object 10"/>
            <p:cNvSpPr/>
            <p:nvPr/>
          </p:nvSpPr>
          <p:spPr>
            <a:xfrm>
              <a:off x="2008631" y="4306823"/>
              <a:ext cx="1361440" cy="1341120"/>
            </a:xfrm>
            <a:custGeom>
              <a:avLst/>
              <a:gdLst/>
              <a:ahLst/>
              <a:cxnLst/>
              <a:rect l="l" t="t" r="r" b="b"/>
              <a:pathLst>
                <a:path w="1361439" h="1341120">
                  <a:moveTo>
                    <a:pt x="1138427" y="1341120"/>
                  </a:moveTo>
                  <a:lnTo>
                    <a:pt x="224028" y="1341120"/>
                  </a:lnTo>
                  <a:lnTo>
                    <a:pt x="178959" y="1336556"/>
                  </a:lnTo>
                  <a:lnTo>
                    <a:pt x="136945" y="1323474"/>
                  </a:lnTo>
                  <a:lnTo>
                    <a:pt x="98896" y="1302784"/>
                  </a:lnTo>
                  <a:lnTo>
                    <a:pt x="65722" y="1275397"/>
                  </a:lnTo>
                  <a:lnTo>
                    <a:pt x="38335" y="1242223"/>
                  </a:lnTo>
                  <a:lnTo>
                    <a:pt x="17645" y="1204174"/>
                  </a:lnTo>
                  <a:lnTo>
                    <a:pt x="4563" y="1162160"/>
                  </a:lnTo>
                  <a:lnTo>
                    <a:pt x="0" y="1117091"/>
                  </a:lnTo>
                  <a:lnTo>
                    <a:pt x="0" y="222504"/>
                  </a:lnTo>
                  <a:lnTo>
                    <a:pt x="4563" y="177501"/>
                  </a:lnTo>
                  <a:lnTo>
                    <a:pt x="17645" y="135659"/>
                  </a:lnTo>
                  <a:lnTo>
                    <a:pt x="38335" y="97854"/>
                  </a:lnTo>
                  <a:lnTo>
                    <a:pt x="65722" y="64960"/>
                  </a:lnTo>
                  <a:lnTo>
                    <a:pt x="98896" y="37852"/>
                  </a:lnTo>
                  <a:lnTo>
                    <a:pt x="136945" y="17406"/>
                  </a:lnTo>
                  <a:lnTo>
                    <a:pt x="178959" y="4497"/>
                  </a:lnTo>
                  <a:lnTo>
                    <a:pt x="224028" y="0"/>
                  </a:lnTo>
                  <a:lnTo>
                    <a:pt x="1138427" y="0"/>
                  </a:lnTo>
                  <a:lnTo>
                    <a:pt x="1183430" y="4497"/>
                  </a:lnTo>
                  <a:lnTo>
                    <a:pt x="1225272" y="17406"/>
                  </a:lnTo>
                  <a:lnTo>
                    <a:pt x="1263077" y="37852"/>
                  </a:lnTo>
                  <a:lnTo>
                    <a:pt x="1295971" y="64960"/>
                  </a:lnTo>
                  <a:lnTo>
                    <a:pt x="1323079" y="97854"/>
                  </a:lnTo>
                  <a:lnTo>
                    <a:pt x="1343525" y="135659"/>
                  </a:lnTo>
                  <a:lnTo>
                    <a:pt x="1356434" y="177501"/>
                  </a:lnTo>
                  <a:lnTo>
                    <a:pt x="1360932" y="222504"/>
                  </a:lnTo>
                  <a:lnTo>
                    <a:pt x="1360932" y="1117091"/>
                  </a:lnTo>
                  <a:lnTo>
                    <a:pt x="1356434" y="1162160"/>
                  </a:lnTo>
                  <a:lnTo>
                    <a:pt x="1343525" y="1204174"/>
                  </a:lnTo>
                  <a:lnTo>
                    <a:pt x="1323079" y="1242223"/>
                  </a:lnTo>
                  <a:lnTo>
                    <a:pt x="1295971" y="1275397"/>
                  </a:lnTo>
                  <a:lnTo>
                    <a:pt x="1263077" y="1302784"/>
                  </a:lnTo>
                  <a:lnTo>
                    <a:pt x="1225272" y="1323474"/>
                  </a:lnTo>
                  <a:lnTo>
                    <a:pt x="1183430" y="1336556"/>
                  </a:lnTo>
                  <a:lnTo>
                    <a:pt x="1138427" y="1341120"/>
                  </a:lnTo>
                  <a:close/>
                </a:path>
              </a:pathLst>
            </a:custGeom>
            <a:solidFill>
              <a:srgbClr val="49D1A3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8631" y="4306823"/>
              <a:ext cx="1361440" cy="1341120"/>
            </a:xfrm>
            <a:custGeom>
              <a:avLst/>
              <a:gdLst/>
              <a:ahLst/>
              <a:cxnLst/>
              <a:rect l="l" t="t" r="r" b="b"/>
              <a:pathLst>
                <a:path w="1361439" h="1341120">
                  <a:moveTo>
                    <a:pt x="0" y="222504"/>
                  </a:moveTo>
                  <a:lnTo>
                    <a:pt x="4563" y="177501"/>
                  </a:lnTo>
                  <a:lnTo>
                    <a:pt x="17645" y="135659"/>
                  </a:lnTo>
                  <a:lnTo>
                    <a:pt x="38335" y="97854"/>
                  </a:lnTo>
                  <a:lnTo>
                    <a:pt x="65722" y="64960"/>
                  </a:lnTo>
                  <a:lnTo>
                    <a:pt x="98896" y="37852"/>
                  </a:lnTo>
                  <a:lnTo>
                    <a:pt x="136945" y="17406"/>
                  </a:lnTo>
                  <a:lnTo>
                    <a:pt x="178959" y="4497"/>
                  </a:lnTo>
                  <a:lnTo>
                    <a:pt x="224028" y="0"/>
                  </a:lnTo>
                  <a:lnTo>
                    <a:pt x="1138427" y="0"/>
                  </a:lnTo>
                  <a:lnTo>
                    <a:pt x="1183430" y="4497"/>
                  </a:lnTo>
                  <a:lnTo>
                    <a:pt x="1225272" y="17406"/>
                  </a:lnTo>
                  <a:lnTo>
                    <a:pt x="1263077" y="37852"/>
                  </a:lnTo>
                  <a:lnTo>
                    <a:pt x="1295971" y="64960"/>
                  </a:lnTo>
                  <a:lnTo>
                    <a:pt x="1323079" y="97854"/>
                  </a:lnTo>
                  <a:lnTo>
                    <a:pt x="1343525" y="135659"/>
                  </a:lnTo>
                  <a:lnTo>
                    <a:pt x="1356434" y="177501"/>
                  </a:lnTo>
                  <a:lnTo>
                    <a:pt x="1360932" y="222504"/>
                  </a:lnTo>
                  <a:lnTo>
                    <a:pt x="1360932" y="1117091"/>
                  </a:lnTo>
                  <a:lnTo>
                    <a:pt x="1356434" y="1162160"/>
                  </a:lnTo>
                  <a:lnTo>
                    <a:pt x="1343525" y="1204174"/>
                  </a:lnTo>
                  <a:lnTo>
                    <a:pt x="1323079" y="1242223"/>
                  </a:lnTo>
                  <a:lnTo>
                    <a:pt x="1295971" y="1275397"/>
                  </a:lnTo>
                  <a:lnTo>
                    <a:pt x="1263077" y="1302784"/>
                  </a:lnTo>
                  <a:lnTo>
                    <a:pt x="1225272" y="1323474"/>
                  </a:lnTo>
                  <a:lnTo>
                    <a:pt x="1183430" y="1336556"/>
                  </a:lnTo>
                  <a:lnTo>
                    <a:pt x="1138427" y="1341120"/>
                  </a:lnTo>
                  <a:lnTo>
                    <a:pt x="224028" y="1341120"/>
                  </a:lnTo>
                  <a:lnTo>
                    <a:pt x="178959" y="1336556"/>
                  </a:lnTo>
                  <a:lnTo>
                    <a:pt x="136945" y="1323474"/>
                  </a:lnTo>
                  <a:lnTo>
                    <a:pt x="98896" y="1302784"/>
                  </a:lnTo>
                  <a:lnTo>
                    <a:pt x="65722" y="1275397"/>
                  </a:lnTo>
                  <a:lnTo>
                    <a:pt x="38335" y="1242223"/>
                  </a:lnTo>
                  <a:lnTo>
                    <a:pt x="17645" y="1204174"/>
                  </a:lnTo>
                  <a:lnTo>
                    <a:pt x="4563" y="1162160"/>
                  </a:lnTo>
                  <a:lnTo>
                    <a:pt x="0" y="1117091"/>
                  </a:lnTo>
                  <a:lnTo>
                    <a:pt x="0" y="222504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48752" y="4256891"/>
            <a:ext cx="313765" cy="21904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324" b="1" spc="13" dirty="0">
                <a:solidFill>
                  <a:srgbClr val="1F497C"/>
                </a:solidFill>
                <a:latin typeface="Calibri"/>
                <a:cs typeface="Calibri"/>
              </a:rPr>
              <a:t>HPP</a:t>
            </a:r>
            <a:endParaRPr sz="1324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95650" y="3787812"/>
            <a:ext cx="1227044" cy="1207994"/>
            <a:chOff x="3582670" y="4292853"/>
            <a:chExt cx="1390650" cy="1369060"/>
          </a:xfrm>
        </p:grpSpPr>
        <p:sp>
          <p:nvSpPr>
            <p:cNvPr id="14" name="object 14"/>
            <p:cNvSpPr/>
            <p:nvPr/>
          </p:nvSpPr>
          <p:spPr>
            <a:xfrm>
              <a:off x="3596640" y="4306823"/>
              <a:ext cx="1362710" cy="1341120"/>
            </a:xfrm>
            <a:custGeom>
              <a:avLst/>
              <a:gdLst/>
              <a:ahLst/>
              <a:cxnLst/>
              <a:rect l="l" t="t" r="r" b="b"/>
              <a:pathLst>
                <a:path w="1362710" h="1341120">
                  <a:moveTo>
                    <a:pt x="1138427" y="1341120"/>
                  </a:moveTo>
                  <a:lnTo>
                    <a:pt x="224028" y="1341120"/>
                  </a:lnTo>
                  <a:lnTo>
                    <a:pt x="178959" y="1336556"/>
                  </a:lnTo>
                  <a:lnTo>
                    <a:pt x="136945" y="1323474"/>
                  </a:lnTo>
                  <a:lnTo>
                    <a:pt x="98896" y="1302784"/>
                  </a:lnTo>
                  <a:lnTo>
                    <a:pt x="65722" y="1275397"/>
                  </a:lnTo>
                  <a:lnTo>
                    <a:pt x="38335" y="1242223"/>
                  </a:lnTo>
                  <a:lnTo>
                    <a:pt x="17645" y="1204174"/>
                  </a:lnTo>
                  <a:lnTo>
                    <a:pt x="4563" y="1162160"/>
                  </a:lnTo>
                  <a:lnTo>
                    <a:pt x="0" y="1117091"/>
                  </a:lnTo>
                  <a:lnTo>
                    <a:pt x="0" y="222504"/>
                  </a:lnTo>
                  <a:lnTo>
                    <a:pt x="4563" y="177501"/>
                  </a:lnTo>
                  <a:lnTo>
                    <a:pt x="17645" y="135659"/>
                  </a:lnTo>
                  <a:lnTo>
                    <a:pt x="38335" y="97854"/>
                  </a:lnTo>
                  <a:lnTo>
                    <a:pt x="65722" y="64960"/>
                  </a:lnTo>
                  <a:lnTo>
                    <a:pt x="98896" y="37852"/>
                  </a:lnTo>
                  <a:lnTo>
                    <a:pt x="136945" y="17406"/>
                  </a:lnTo>
                  <a:lnTo>
                    <a:pt x="178959" y="4497"/>
                  </a:lnTo>
                  <a:lnTo>
                    <a:pt x="224028" y="0"/>
                  </a:lnTo>
                  <a:lnTo>
                    <a:pt x="1138427" y="0"/>
                  </a:lnTo>
                  <a:lnTo>
                    <a:pt x="1183496" y="4497"/>
                  </a:lnTo>
                  <a:lnTo>
                    <a:pt x="1225510" y="17406"/>
                  </a:lnTo>
                  <a:lnTo>
                    <a:pt x="1263559" y="37852"/>
                  </a:lnTo>
                  <a:lnTo>
                    <a:pt x="1296733" y="64960"/>
                  </a:lnTo>
                  <a:lnTo>
                    <a:pt x="1324120" y="97854"/>
                  </a:lnTo>
                  <a:lnTo>
                    <a:pt x="1344810" y="135659"/>
                  </a:lnTo>
                  <a:lnTo>
                    <a:pt x="1357892" y="177501"/>
                  </a:lnTo>
                  <a:lnTo>
                    <a:pt x="1362455" y="222504"/>
                  </a:lnTo>
                  <a:lnTo>
                    <a:pt x="1362455" y="1117091"/>
                  </a:lnTo>
                  <a:lnTo>
                    <a:pt x="1357892" y="1162160"/>
                  </a:lnTo>
                  <a:lnTo>
                    <a:pt x="1344810" y="1204174"/>
                  </a:lnTo>
                  <a:lnTo>
                    <a:pt x="1324120" y="1242223"/>
                  </a:lnTo>
                  <a:lnTo>
                    <a:pt x="1296733" y="1275397"/>
                  </a:lnTo>
                  <a:lnTo>
                    <a:pt x="1263559" y="1302784"/>
                  </a:lnTo>
                  <a:lnTo>
                    <a:pt x="1225510" y="1323474"/>
                  </a:lnTo>
                  <a:lnTo>
                    <a:pt x="1183496" y="1336556"/>
                  </a:lnTo>
                  <a:lnTo>
                    <a:pt x="1138427" y="1341120"/>
                  </a:lnTo>
                  <a:close/>
                </a:path>
              </a:pathLst>
            </a:custGeom>
            <a:solidFill>
              <a:srgbClr val="46DB5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6640" y="4306823"/>
              <a:ext cx="1362710" cy="1341120"/>
            </a:xfrm>
            <a:custGeom>
              <a:avLst/>
              <a:gdLst/>
              <a:ahLst/>
              <a:cxnLst/>
              <a:rect l="l" t="t" r="r" b="b"/>
              <a:pathLst>
                <a:path w="1362710" h="1341120">
                  <a:moveTo>
                    <a:pt x="0" y="222504"/>
                  </a:moveTo>
                  <a:lnTo>
                    <a:pt x="4563" y="177501"/>
                  </a:lnTo>
                  <a:lnTo>
                    <a:pt x="17645" y="135659"/>
                  </a:lnTo>
                  <a:lnTo>
                    <a:pt x="38335" y="97854"/>
                  </a:lnTo>
                  <a:lnTo>
                    <a:pt x="65722" y="64960"/>
                  </a:lnTo>
                  <a:lnTo>
                    <a:pt x="98896" y="37852"/>
                  </a:lnTo>
                  <a:lnTo>
                    <a:pt x="136945" y="17406"/>
                  </a:lnTo>
                  <a:lnTo>
                    <a:pt x="178959" y="4497"/>
                  </a:lnTo>
                  <a:lnTo>
                    <a:pt x="224028" y="0"/>
                  </a:lnTo>
                  <a:lnTo>
                    <a:pt x="1138427" y="0"/>
                  </a:lnTo>
                  <a:lnTo>
                    <a:pt x="1183496" y="4497"/>
                  </a:lnTo>
                  <a:lnTo>
                    <a:pt x="1225510" y="17406"/>
                  </a:lnTo>
                  <a:lnTo>
                    <a:pt x="1263559" y="37852"/>
                  </a:lnTo>
                  <a:lnTo>
                    <a:pt x="1296733" y="64960"/>
                  </a:lnTo>
                  <a:lnTo>
                    <a:pt x="1324120" y="97854"/>
                  </a:lnTo>
                  <a:lnTo>
                    <a:pt x="1344810" y="135659"/>
                  </a:lnTo>
                  <a:lnTo>
                    <a:pt x="1357892" y="177501"/>
                  </a:lnTo>
                  <a:lnTo>
                    <a:pt x="1362455" y="222504"/>
                  </a:lnTo>
                  <a:lnTo>
                    <a:pt x="1362455" y="1117091"/>
                  </a:lnTo>
                  <a:lnTo>
                    <a:pt x="1357892" y="1162160"/>
                  </a:lnTo>
                  <a:lnTo>
                    <a:pt x="1344810" y="1204174"/>
                  </a:lnTo>
                  <a:lnTo>
                    <a:pt x="1324120" y="1242223"/>
                  </a:lnTo>
                  <a:lnTo>
                    <a:pt x="1296733" y="1275397"/>
                  </a:lnTo>
                  <a:lnTo>
                    <a:pt x="1263559" y="1302784"/>
                  </a:lnTo>
                  <a:lnTo>
                    <a:pt x="1225510" y="1323474"/>
                  </a:lnTo>
                  <a:lnTo>
                    <a:pt x="1183496" y="1336556"/>
                  </a:lnTo>
                  <a:lnTo>
                    <a:pt x="1138427" y="1341120"/>
                  </a:lnTo>
                  <a:lnTo>
                    <a:pt x="224028" y="1341120"/>
                  </a:lnTo>
                  <a:lnTo>
                    <a:pt x="178959" y="1336556"/>
                  </a:lnTo>
                  <a:lnTo>
                    <a:pt x="136945" y="1323474"/>
                  </a:lnTo>
                  <a:lnTo>
                    <a:pt x="98896" y="1302784"/>
                  </a:lnTo>
                  <a:lnTo>
                    <a:pt x="65722" y="1275397"/>
                  </a:lnTo>
                  <a:lnTo>
                    <a:pt x="38335" y="1242223"/>
                  </a:lnTo>
                  <a:lnTo>
                    <a:pt x="17645" y="1204174"/>
                  </a:lnTo>
                  <a:lnTo>
                    <a:pt x="4563" y="1162160"/>
                  </a:lnTo>
                  <a:lnTo>
                    <a:pt x="0" y="1117091"/>
                  </a:lnTo>
                  <a:lnTo>
                    <a:pt x="0" y="222504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79650" y="4161417"/>
            <a:ext cx="855568" cy="416403"/>
          </a:xfrm>
          <a:prstGeom prst="rect">
            <a:avLst/>
          </a:prstGeom>
        </p:spPr>
        <p:txBody>
          <a:bodyPr vert="horz" wrap="square" lIns="0" tIns="31376" rIns="0" bIns="0" rtlCol="0">
            <a:spAutoFit/>
          </a:bodyPr>
          <a:lstStyle/>
          <a:p>
            <a:pPr marL="11206" marR="4483" indent="65558">
              <a:lnSpc>
                <a:spcPts val="1490"/>
              </a:lnSpc>
              <a:spcBef>
                <a:spcPts val="247"/>
              </a:spcBef>
            </a:pPr>
            <a:r>
              <a:rPr sz="1324" b="1" spc="18" dirty="0">
                <a:solidFill>
                  <a:srgbClr val="1F497C"/>
                </a:solidFill>
                <a:latin typeface="Calibri"/>
                <a:cs typeface="Calibri"/>
              </a:rPr>
              <a:t>LAPORAN </a:t>
            </a:r>
            <a:r>
              <a:rPr sz="1324" b="1" spc="22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324" b="1" spc="13" dirty="0">
                <a:solidFill>
                  <a:srgbClr val="1F497C"/>
                </a:solidFill>
                <a:latin typeface="Calibri"/>
                <a:cs typeface="Calibri"/>
              </a:rPr>
              <a:t>K</a:t>
            </a:r>
            <a:r>
              <a:rPr sz="1324" b="1" dirty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sz="1324" b="1" spc="-18" dirty="0">
                <a:solidFill>
                  <a:srgbClr val="1F497C"/>
                </a:solidFill>
                <a:latin typeface="Calibri"/>
                <a:cs typeface="Calibri"/>
              </a:rPr>
              <a:t>U</a:t>
            </a:r>
            <a:r>
              <a:rPr sz="1324" b="1" spc="22" dirty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sz="1324" b="1" spc="18" dirty="0">
                <a:solidFill>
                  <a:srgbClr val="1F497C"/>
                </a:solidFill>
                <a:latin typeface="Calibri"/>
                <a:cs typeface="Calibri"/>
              </a:rPr>
              <a:t>NG</a:t>
            </a:r>
            <a:r>
              <a:rPr sz="1324" b="1" spc="22" dirty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sz="1324" b="1" spc="18" dirty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endParaRPr sz="1324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96834" y="3787812"/>
            <a:ext cx="1227044" cy="1207994"/>
            <a:chOff x="5170678" y="4292853"/>
            <a:chExt cx="1390650" cy="1369060"/>
          </a:xfrm>
        </p:grpSpPr>
        <p:sp>
          <p:nvSpPr>
            <p:cNvPr id="18" name="object 18"/>
            <p:cNvSpPr/>
            <p:nvPr/>
          </p:nvSpPr>
          <p:spPr>
            <a:xfrm>
              <a:off x="5184648" y="4306823"/>
              <a:ext cx="1362710" cy="1341120"/>
            </a:xfrm>
            <a:custGeom>
              <a:avLst/>
              <a:gdLst/>
              <a:ahLst/>
              <a:cxnLst/>
              <a:rect l="l" t="t" r="r" b="b"/>
              <a:pathLst>
                <a:path w="1362709" h="1341120">
                  <a:moveTo>
                    <a:pt x="1138427" y="1341120"/>
                  </a:moveTo>
                  <a:lnTo>
                    <a:pt x="224028" y="1341120"/>
                  </a:lnTo>
                  <a:lnTo>
                    <a:pt x="178959" y="1336556"/>
                  </a:lnTo>
                  <a:lnTo>
                    <a:pt x="136945" y="1323474"/>
                  </a:lnTo>
                  <a:lnTo>
                    <a:pt x="98896" y="1302784"/>
                  </a:lnTo>
                  <a:lnTo>
                    <a:pt x="65722" y="1275397"/>
                  </a:lnTo>
                  <a:lnTo>
                    <a:pt x="38335" y="1242223"/>
                  </a:lnTo>
                  <a:lnTo>
                    <a:pt x="17645" y="1204174"/>
                  </a:lnTo>
                  <a:lnTo>
                    <a:pt x="4563" y="1162160"/>
                  </a:lnTo>
                  <a:lnTo>
                    <a:pt x="0" y="1117091"/>
                  </a:lnTo>
                  <a:lnTo>
                    <a:pt x="0" y="222504"/>
                  </a:lnTo>
                  <a:lnTo>
                    <a:pt x="4563" y="177501"/>
                  </a:lnTo>
                  <a:lnTo>
                    <a:pt x="17645" y="135659"/>
                  </a:lnTo>
                  <a:lnTo>
                    <a:pt x="38335" y="97854"/>
                  </a:lnTo>
                  <a:lnTo>
                    <a:pt x="65722" y="64960"/>
                  </a:lnTo>
                  <a:lnTo>
                    <a:pt x="98896" y="37852"/>
                  </a:lnTo>
                  <a:lnTo>
                    <a:pt x="136945" y="17406"/>
                  </a:lnTo>
                  <a:lnTo>
                    <a:pt x="178959" y="4497"/>
                  </a:lnTo>
                  <a:lnTo>
                    <a:pt x="224028" y="0"/>
                  </a:lnTo>
                  <a:lnTo>
                    <a:pt x="1138427" y="0"/>
                  </a:lnTo>
                  <a:lnTo>
                    <a:pt x="1183496" y="4497"/>
                  </a:lnTo>
                  <a:lnTo>
                    <a:pt x="1225510" y="17406"/>
                  </a:lnTo>
                  <a:lnTo>
                    <a:pt x="1263559" y="37852"/>
                  </a:lnTo>
                  <a:lnTo>
                    <a:pt x="1296733" y="64960"/>
                  </a:lnTo>
                  <a:lnTo>
                    <a:pt x="1324120" y="97854"/>
                  </a:lnTo>
                  <a:lnTo>
                    <a:pt x="1344810" y="135659"/>
                  </a:lnTo>
                  <a:lnTo>
                    <a:pt x="1357892" y="177501"/>
                  </a:lnTo>
                  <a:lnTo>
                    <a:pt x="1362455" y="222504"/>
                  </a:lnTo>
                  <a:lnTo>
                    <a:pt x="1362455" y="1117091"/>
                  </a:lnTo>
                  <a:lnTo>
                    <a:pt x="1357892" y="1162160"/>
                  </a:lnTo>
                  <a:lnTo>
                    <a:pt x="1344810" y="1204174"/>
                  </a:lnTo>
                  <a:lnTo>
                    <a:pt x="1324120" y="1242223"/>
                  </a:lnTo>
                  <a:lnTo>
                    <a:pt x="1296733" y="1275397"/>
                  </a:lnTo>
                  <a:lnTo>
                    <a:pt x="1263559" y="1302784"/>
                  </a:lnTo>
                  <a:lnTo>
                    <a:pt x="1225510" y="1323474"/>
                  </a:lnTo>
                  <a:lnTo>
                    <a:pt x="1183496" y="1336556"/>
                  </a:lnTo>
                  <a:lnTo>
                    <a:pt x="1138427" y="1341120"/>
                  </a:lnTo>
                  <a:close/>
                </a:path>
              </a:pathLst>
            </a:custGeom>
            <a:solidFill>
              <a:srgbClr val="8CE64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5184648" y="4306823"/>
              <a:ext cx="1362710" cy="1341120"/>
            </a:xfrm>
            <a:custGeom>
              <a:avLst/>
              <a:gdLst/>
              <a:ahLst/>
              <a:cxnLst/>
              <a:rect l="l" t="t" r="r" b="b"/>
              <a:pathLst>
                <a:path w="1362709" h="1341120">
                  <a:moveTo>
                    <a:pt x="0" y="222504"/>
                  </a:moveTo>
                  <a:lnTo>
                    <a:pt x="4563" y="177501"/>
                  </a:lnTo>
                  <a:lnTo>
                    <a:pt x="17645" y="135659"/>
                  </a:lnTo>
                  <a:lnTo>
                    <a:pt x="38335" y="97854"/>
                  </a:lnTo>
                  <a:lnTo>
                    <a:pt x="65722" y="64960"/>
                  </a:lnTo>
                  <a:lnTo>
                    <a:pt x="98896" y="37852"/>
                  </a:lnTo>
                  <a:lnTo>
                    <a:pt x="136945" y="17406"/>
                  </a:lnTo>
                  <a:lnTo>
                    <a:pt x="178959" y="4497"/>
                  </a:lnTo>
                  <a:lnTo>
                    <a:pt x="224028" y="0"/>
                  </a:lnTo>
                  <a:lnTo>
                    <a:pt x="1138427" y="0"/>
                  </a:lnTo>
                  <a:lnTo>
                    <a:pt x="1183496" y="4497"/>
                  </a:lnTo>
                  <a:lnTo>
                    <a:pt x="1225510" y="17406"/>
                  </a:lnTo>
                  <a:lnTo>
                    <a:pt x="1263559" y="37852"/>
                  </a:lnTo>
                  <a:lnTo>
                    <a:pt x="1296733" y="64960"/>
                  </a:lnTo>
                  <a:lnTo>
                    <a:pt x="1324120" y="97854"/>
                  </a:lnTo>
                  <a:lnTo>
                    <a:pt x="1344810" y="135659"/>
                  </a:lnTo>
                  <a:lnTo>
                    <a:pt x="1357892" y="177501"/>
                  </a:lnTo>
                  <a:lnTo>
                    <a:pt x="1362455" y="222504"/>
                  </a:lnTo>
                  <a:lnTo>
                    <a:pt x="1362455" y="1117091"/>
                  </a:lnTo>
                  <a:lnTo>
                    <a:pt x="1357892" y="1162160"/>
                  </a:lnTo>
                  <a:lnTo>
                    <a:pt x="1344810" y="1204174"/>
                  </a:lnTo>
                  <a:lnTo>
                    <a:pt x="1324120" y="1242223"/>
                  </a:lnTo>
                  <a:lnTo>
                    <a:pt x="1296733" y="1275397"/>
                  </a:lnTo>
                  <a:lnTo>
                    <a:pt x="1263559" y="1302784"/>
                  </a:lnTo>
                  <a:lnTo>
                    <a:pt x="1225510" y="1323474"/>
                  </a:lnTo>
                  <a:lnTo>
                    <a:pt x="1183496" y="1336556"/>
                  </a:lnTo>
                  <a:lnTo>
                    <a:pt x="1138427" y="1341120"/>
                  </a:lnTo>
                  <a:lnTo>
                    <a:pt x="224028" y="1341120"/>
                  </a:lnTo>
                  <a:lnTo>
                    <a:pt x="178959" y="1336556"/>
                  </a:lnTo>
                  <a:lnTo>
                    <a:pt x="136945" y="1323474"/>
                  </a:lnTo>
                  <a:lnTo>
                    <a:pt x="98896" y="1302784"/>
                  </a:lnTo>
                  <a:lnTo>
                    <a:pt x="65722" y="1275397"/>
                  </a:lnTo>
                  <a:lnTo>
                    <a:pt x="38335" y="1242223"/>
                  </a:lnTo>
                  <a:lnTo>
                    <a:pt x="17645" y="1204174"/>
                  </a:lnTo>
                  <a:lnTo>
                    <a:pt x="4563" y="1162160"/>
                  </a:lnTo>
                  <a:lnTo>
                    <a:pt x="0" y="1117091"/>
                  </a:lnTo>
                  <a:lnTo>
                    <a:pt x="0" y="222504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78145" y="4161417"/>
            <a:ext cx="861171" cy="416403"/>
          </a:xfrm>
          <a:prstGeom prst="rect">
            <a:avLst/>
          </a:prstGeom>
        </p:spPr>
        <p:txBody>
          <a:bodyPr vert="horz" wrap="square" lIns="0" tIns="31376" rIns="0" bIns="0" rtlCol="0">
            <a:spAutoFit/>
          </a:bodyPr>
          <a:lstStyle/>
          <a:p>
            <a:pPr marL="11206" marR="4483" indent="229733">
              <a:lnSpc>
                <a:spcPts val="1490"/>
              </a:lnSpc>
              <a:spcBef>
                <a:spcPts val="247"/>
              </a:spcBef>
            </a:pPr>
            <a:r>
              <a:rPr sz="1324" b="1" spc="13" dirty="0">
                <a:solidFill>
                  <a:srgbClr val="1F497C"/>
                </a:solidFill>
                <a:latin typeface="Calibri"/>
                <a:cs typeface="Calibri"/>
              </a:rPr>
              <a:t>LABA </a:t>
            </a:r>
            <a:r>
              <a:rPr sz="1324" b="1" spc="18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324" b="1" spc="-53" dirty="0">
                <a:solidFill>
                  <a:srgbClr val="1F497C"/>
                </a:solidFill>
                <a:latin typeface="Calibri"/>
                <a:cs typeface="Calibri"/>
              </a:rPr>
              <a:t>K</a:t>
            </a:r>
            <a:r>
              <a:rPr sz="1324" b="1" spc="22" dirty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sz="1324" b="1" spc="18" dirty="0">
                <a:solidFill>
                  <a:srgbClr val="1F497C"/>
                </a:solidFill>
                <a:latin typeface="Calibri"/>
                <a:cs typeface="Calibri"/>
              </a:rPr>
              <a:t>M</a:t>
            </a:r>
            <a:r>
              <a:rPr sz="1324" b="1" spc="13" dirty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sz="1324" b="1" dirty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sz="1324" b="1" spc="22" dirty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sz="1324" b="1" spc="18" dirty="0">
                <a:solidFill>
                  <a:srgbClr val="1F497C"/>
                </a:solidFill>
                <a:latin typeface="Calibri"/>
                <a:cs typeface="Calibri"/>
              </a:rPr>
              <a:t>IA</a:t>
            </a:r>
            <a:r>
              <a:rPr sz="1324" b="1" spc="13" dirty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endParaRPr sz="1324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99361" y="3787812"/>
            <a:ext cx="1225924" cy="1207994"/>
            <a:chOff x="6760209" y="4292853"/>
            <a:chExt cx="1389380" cy="1369060"/>
          </a:xfrm>
        </p:grpSpPr>
        <p:sp>
          <p:nvSpPr>
            <p:cNvPr id="22" name="object 22"/>
            <p:cNvSpPr/>
            <p:nvPr/>
          </p:nvSpPr>
          <p:spPr>
            <a:xfrm>
              <a:off x="6774179" y="4306823"/>
              <a:ext cx="1361440" cy="1341120"/>
            </a:xfrm>
            <a:custGeom>
              <a:avLst/>
              <a:gdLst/>
              <a:ahLst/>
              <a:cxnLst/>
              <a:rect l="l" t="t" r="r" b="b"/>
              <a:pathLst>
                <a:path w="1361440" h="1341120">
                  <a:moveTo>
                    <a:pt x="1136904" y="1341120"/>
                  </a:moveTo>
                  <a:lnTo>
                    <a:pt x="222504" y="1341120"/>
                  </a:lnTo>
                  <a:lnTo>
                    <a:pt x="177501" y="1336556"/>
                  </a:lnTo>
                  <a:lnTo>
                    <a:pt x="135659" y="1323474"/>
                  </a:lnTo>
                  <a:lnTo>
                    <a:pt x="97854" y="1302784"/>
                  </a:lnTo>
                  <a:lnTo>
                    <a:pt x="64960" y="1275397"/>
                  </a:lnTo>
                  <a:lnTo>
                    <a:pt x="37852" y="1242223"/>
                  </a:lnTo>
                  <a:lnTo>
                    <a:pt x="17406" y="1204174"/>
                  </a:lnTo>
                  <a:lnTo>
                    <a:pt x="4497" y="1162160"/>
                  </a:lnTo>
                  <a:lnTo>
                    <a:pt x="0" y="1117091"/>
                  </a:lnTo>
                  <a:lnTo>
                    <a:pt x="0" y="222504"/>
                  </a:lnTo>
                  <a:lnTo>
                    <a:pt x="4497" y="177501"/>
                  </a:lnTo>
                  <a:lnTo>
                    <a:pt x="17406" y="135659"/>
                  </a:lnTo>
                  <a:lnTo>
                    <a:pt x="37852" y="97854"/>
                  </a:lnTo>
                  <a:lnTo>
                    <a:pt x="64960" y="64960"/>
                  </a:lnTo>
                  <a:lnTo>
                    <a:pt x="97854" y="37852"/>
                  </a:lnTo>
                  <a:lnTo>
                    <a:pt x="135659" y="17406"/>
                  </a:lnTo>
                  <a:lnTo>
                    <a:pt x="177501" y="4497"/>
                  </a:lnTo>
                  <a:lnTo>
                    <a:pt x="222504" y="0"/>
                  </a:lnTo>
                  <a:lnTo>
                    <a:pt x="1136904" y="0"/>
                  </a:lnTo>
                  <a:lnTo>
                    <a:pt x="1181972" y="4497"/>
                  </a:lnTo>
                  <a:lnTo>
                    <a:pt x="1223986" y="17406"/>
                  </a:lnTo>
                  <a:lnTo>
                    <a:pt x="1262035" y="37852"/>
                  </a:lnTo>
                  <a:lnTo>
                    <a:pt x="1295209" y="64960"/>
                  </a:lnTo>
                  <a:lnTo>
                    <a:pt x="1322596" y="97854"/>
                  </a:lnTo>
                  <a:lnTo>
                    <a:pt x="1343286" y="135659"/>
                  </a:lnTo>
                  <a:lnTo>
                    <a:pt x="1356368" y="177501"/>
                  </a:lnTo>
                  <a:lnTo>
                    <a:pt x="1360932" y="222504"/>
                  </a:lnTo>
                  <a:lnTo>
                    <a:pt x="1360932" y="1117091"/>
                  </a:lnTo>
                  <a:lnTo>
                    <a:pt x="1356368" y="1162160"/>
                  </a:lnTo>
                  <a:lnTo>
                    <a:pt x="1343286" y="1204174"/>
                  </a:lnTo>
                  <a:lnTo>
                    <a:pt x="1322596" y="1242223"/>
                  </a:lnTo>
                  <a:lnTo>
                    <a:pt x="1295209" y="1275397"/>
                  </a:lnTo>
                  <a:lnTo>
                    <a:pt x="1262035" y="1302784"/>
                  </a:lnTo>
                  <a:lnTo>
                    <a:pt x="1223986" y="1323474"/>
                  </a:lnTo>
                  <a:lnTo>
                    <a:pt x="1181972" y="1336556"/>
                  </a:lnTo>
                  <a:lnTo>
                    <a:pt x="1136904" y="1341120"/>
                  </a:lnTo>
                  <a:close/>
                </a:path>
              </a:pathLst>
            </a:custGeom>
            <a:solidFill>
              <a:srgbClr val="EDEF4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4179" y="4306823"/>
              <a:ext cx="1361440" cy="1341120"/>
            </a:xfrm>
            <a:custGeom>
              <a:avLst/>
              <a:gdLst/>
              <a:ahLst/>
              <a:cxnLst/>
              <a:rect l="l" t="t" r="r" b="b"/>
              <a:pathLst>
                <a:path w="1361440" h="1341120">
                  <a:moveTo>
                    <a:pt x="0" y="222504"/>
                  </a:moveTo>
                  <a:lnTo>
                    <a:pt x="4497" y="177501"/>
                  </a:lnTo>
                  <a:lnTo>
                    <a:pt x="17406" y="135659"/>
                  </a:lnTo>
                  <a:lnTo>
                    <a:pt x="37852" y="97854"/>
                  </a:lnTo>
                  <a:lnTo>
                    <a:pt x="64960" y="64960"/>
                  </a:lnTo>
                  <a:lnTo>
                    <a:pt x="97854" y="37852"/>
                  </a:lnTo>
                  <a:lnTo>
                    <a:pt x="135659" y="17406"/>
                  </a:lnTo>
                  <a:lnTo>
                    <a:pt x="177501" y="4497"/>
                  </a:lnTo>
                  <a:lnTo>
                    <a:pt x="222504" y="0"/>
                  </a:lnTo>
                  <a:lnTo>
                    <a:pt x="1136904" y="0"/>
                  </a:lnTo>
                  <a:lnTo>
                    <a:pt x="1181972" y="4497"/>
                  </a:lnTo>
                  <a:lnTo>
                    <a:pt x="1223986" y="17406"/>
                  </a:lnTo>
                  <a:lnTo>
                    <a:pt x="1262035" y="37852"/>
                  </a:lnTo>
                  <a:lnTo>
                    <a:pt x="1295209" y="64960"/>
                  </a:lnTo>
                  <a:lnTo>
                    <a:pt x="1322596" y="97854"/>
                  </a:lnTo>
                  <a:lnTo>
                    <a:pt x="1343286" y="135659"/>
                  </a:lnTo>
                  <a:lnTo>
                    <a:pt x="1356368" y="177501"/>
                  </a:lnTo>
                  <a:lnTo>
                    <a:pt x="1360932" y="222504"/>
                  </a:lnTo>
                  <a:lnTo>
                    <a:pt x="1360932" y="1117091"/>
                  </a:lnTo>
                  <a:lnTo>
                    <a:pt x="1356368" y="1162160"/>
                  </a:lnTo>
                  <a:lnTo>
                    <a:pt x="1343286" y="1204174"/>
                  </a:lnTo>
                  <a:lnTo>
                    <a:pt x="1322596" y="1242223"/>
                  </a:lnTo>
                  <a:lnTo>
                    <a:pt x="1295209" y="1275397"/>
                  </a:lnTo>
                  <a:lnTo>
                    <a:pt x="1262035" y="1302784"/>
                  </a:lnTo>
                  <a:lnTo>
                    <a:pt x="1223986" y="1323474"/>
                  </a:lnTo>
                  <a:lnTo>
                    <a:pt x="1181972" y="1336556"/>
                  </a:lnTo>
                  <a:lnTo>
                    <a:pt x="1136904" y="1341120"/>
                  </a:lnTo>
                  <a:lnTo>
                    <a:pt x="222504" y="1341120"/>
                  </a:lnTo>
                  <a:lnTo>
                    <a:pt x="177501" y="1336556"/>
                  </a:lnTo>
                  <a:lnTo>
                    <a:pt x="135659" y="1323474"/>
                  </a:lnTo>
                  <a:lnTo>
                    <a:pt x="97854" y="1302784"/>
                  </a:lnTo>
                  <a:lnTo>
                    <a:pt x="64960" y="1275397"/>
                  </a:lnTo>
                  <a:lnTo>
                    <a:pt x="37852" y="1242223"/>
                  </a:lnTo>
                  <a:lnTo>
                    <a:pt x="17406" y="1204174"/>
                  </a:lnTo>
                  <a:lnTo>
                    <a:pt x="4497" y="1162160"/>
                  </a:lnTo>
                  <a:lnTo>
                    <a:pt x="0" y="1117091"/>
                  </a:lnTo>
                  <a:lnTo>
                    <a:pt x="0" y="222504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52444" y="4256891"/>
            <a:ext cx="918322" cy="21904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324" b="1" spc="13" dirty="0">
                <a:solidFill>
                  <a:srgbClr val="1F497C"/>
                </a:solidFill>
                <a:latin typeface="Calibri"/>
                <a:cs typeface="Calibri"/>
              </a:rPr>
              <a:t>LABA</a:t>
            </a:r>
            <a:r>
              <a:rPr sz="1324" b="1" spc="-44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324" b="1" spc="13" dirty="0">
                <a:solidFill>
                  <a:srgbClr val="1F497C"/>
                </a:solidFill>
                <a:latin typeface="Calibri"/>
                <a:cs typeface="Calibri"/>
              </a:rPr>
              <a:t>FISKAL</a:t>
            </a:r>
            <a:endParaRPr sz="1324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00544" y="3787812"/>
            <a:ext cx="1225924" cy="1207994"/>
            <a:chOff x="8348217" y="4292853"/>
            <a:chExt cx="1389380" cy="1369060"/>
          </a:xfrm>
        </p:grpSpPr>
        <p:sp>
          <p:nvSpPr>
            <p:cNvPr id="26" name="object 26"/>
            <p:cNvSpPr/>
            <p:nvPr/>
          </p:nvSpPr>
          <p:spPr>
            <a:xfrm>
              <a:off x="8362187" y="4306823"/>
              <a:ext cx="1361440" cy="1341120"/>
            </a:xfrm>
            <a:custGeom>
              <a:avLst/>
              <a:gdLst/>
              <a:ahLst/>
              <a:cxnLst/>
              <a:rect l="l" t="t" r="r" b="b"/>
              <a:pathLst>
                <a:path w="1361440" h="1341120">
                  <a:moveTo>
                    <a:pt x="1138427" y="1341120"/>
                  </a:moveTo>
                  <a:lnTo>
                    <a:pt x="224028" y="1341120"/>
                  </a:lnTo>
                  <a:lnTo>
                    <a:pt x="178959" y="1336556"/>
                  </a:lnTo>
                  <a:lnTo>
                    <a:pt x="136945" y="1323474"/>
                  </a:lnTo>
                  <a:lnTo>
                    <a:pt x="98896" y="1302784"/>
                  </a:lnTo>
                  <a:lnTo>
                    <a:pt x="65722" y="1275397"/>
                  </a:lnTo>
                  <a:lnTo>
                    <a:pt x="38335" y="1242223"/>
                  </a:lnTo>
                  <a:lnTo>
                    <a:pt x="17645" y="1204174"/>
                  </a:lnTo>
                  <a:lnTo>
                    <a:pt x="4563" y="1162160"/>
                  </a:lnTo>
                  <a:lnTo>
                    <a:pt x="0" y="1117091"/>
                  </a:lnTo>
                  <a:lnTo>
                    <a:pt x="0" y="222504"/>
                  </a:lnTo>
                  <a:lnTo>
                    <a:pt x="4563" y="177501"/>
                  </a:lnTo>
                  <a:lnTo>
                    <a:pt x="17645" y="135659"/>
                  </a:lnTo>
                  <a:lnTo>
                    <a:pt x="38335" y="97854"/>
                  </a:lnTo>
                  <a:lnTo>
                    <a:pt x="65722" y="64960"/>
                  </a:lnTo>
                  <a:lnTo>
                    <a:pt x="98896" y="37852"/>
                  </a:lnTo>
                  <a:lnTo>
                    <a:pt x="136945" y="17406"/>
                  </a:lnTo>
                  <a:lnTo>
                    <a:pt x="178959" y="4497"/>
                  </a:lnTo>
                  <a:lnTo>
                    <a:pt x="224028" y="0"/>
                  </a:lnTo>
                  <a:lnTo>
                    <a:pt x="1138427" y="0"/>
                  </a:lnTo>
                  <a:lnTo>
                    <a:pt x="1183430" y="4497"/>
                  </a:lnTo>
                  <a:lnTo>
                    <a:pt x="1225272" y="17406"/>
                  </a:lnTo>
                  <a:lnTo>
                    <a:pt x="1263077" y="37852"/>
                  </a:lnTo>
                  <a:lnTo>
                    <a:pt x="1295971" y="64960"/>
                  </a:lnTo>
                  <a:lnTo>
                    <a:pt x="1323079" y="97854"/>
                  </a:lnTo>
                  <a:lnTo>
                    <a:pt x="1343525" y="135659"/>
                  </a:lnTo>
                  <a:lnTo>
                    <a:pt x="1356434" y="177501"/>
                  </a:lnTo>
                  <a:lnTo>
                    <a:pt x="1360932" y="222504"/>
                  </a:lnTo>
                  <a:lnTo>
                    <a:pt x="1360932" y="1117091"/>
                  </a:lnTo>
                  <a:lnTo>
                    <a:pt x="1356434" y="1162160"/>
                  </a:lnTo>
                  <a:lnTo>
                    <a:pt x="1343525" y="1204174"/>
                  </a:lnTo>
                  <a:lnTo>
                    <a:pt x="1323079" y="1242223"/>
                  </a:lnTo>
                  <a:lnTo>
                    <a:pt x="1295971" y="1275397"/>
                  </a:lnTo>
                  <a:lnTo>
                    <a:pt x="1263077" y="1302784"/>
                  </a:lnTo>
                  <a:lnTo>
                    <a:pt x="1225272" y="1323474"/>
                  </a:lnTo>
                  <a:lnTo>
                    <a:pt x="1183430" y="1336556"/>
                  </a:lnTo>
                  <a:lnTo>
                    <a:pt x="1138427" y="1341120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8362187" y="4306823"/>
              <a:ext cx="1361440" cy="1341120"/>
            </a:xfrm>
            <a:custGeom>
              <a:avLst/>
              <a:gdLst/>
              <a:ahLst/>
              <a:cxnLst/>
              <a:rect l="l" t="t" r="r" b="b"/>
              <a:pathLst>
                <a:path w="1361440" h="1341120">
                  <a:moveTo>
                    <a:pt x="0" y="222504"/>
                  </a:moveTo>
                  <a:lnTo>
                    <a:pt x="4563" y="177501"/>
                  </a:lnTo>
                  <a:lnTo>
                    <a:pt x="17645" y="135659"/>
                  </a:lnTo>
                  <a:lnTo>
                    <a:pt x="38335" y="97854"/>
                  </a:lnTo>
                  <a:lnTo>
                    <a:pt x="65722" y="64960"/>
                  </a:lnTo>
                  <a:lnTo>
                    <a:pt x="98896" y="37852"/>
                  </a:lnTo>
                  <a:lnTo>
                    <a:pt x="136945" y="17406"/>
                  </a:lnTo>
                  <a:lnTo>
                    <a:pt x="178959" y="4497"/>
                  </a:lnTo>
                  <a:lnTo>
                    <a:pt x="224028" y="0"/>
                  </a:lnTo>
                  <a:lnTo>
                    <a:pt x="1138427" y="0"/>
                  </a:lnTo>
                  <a:lnTo>
                    <a:pt x="1183430" y="4497"/>
                  </a:lnTo>
                  <a:lnTo>
                    <a:pt x="1225272" y="17406"/>
                  </a:lnTo>
                  <a:lnTo>
                    <a:pt x="1263077" y="37852"/>
                  </a:lnTo>
                  <a:lnTo>
                    <a:pt x="1295971" y="64960"/>
                  </a:lnTo>
                  <a:lnTo>
                    <a:pt x="1323079" y="97854"/>
                  </a:lnTo>
                  <a:lnTo>
                    <a:pt x="1343525" y="135659"/>
                  </a:lnTo>
                  <a:lnTo>
                    <a:pt x="1356434" y="177501"/>
                  </a:lnTo>
                  <a:lnTo>
                    <a:pt x="1360932" y="222504"/>
                  </a:lnTo>
                  <a:lnTo>
                    <a:pt x="1360932" y="1117091"/>
                  </a:lnTo>
                  <a:lnTo>
                    <a:pt x="1356434" y="1162160"/>
                  </a:lnTo>
                  <a:lnTo>
                    <a:pt x="1343525" y="1204174"/>
                  </a:lnTo>
                  <a:lnTo>
                    <a:pt x="1323079" y="1242223"/>
                  </a:lnTo>
                  <a:lnTo>
                    <a:pt x="1295971" y="1275397"/>
                  </a:lnTo>
                  <a:lnTo>
                    <a:pt x="1263077" y="1302784"/>
                  </a:lnTo>
                  <a:lnTo>
                    <a:pt x="1225272" y="1323474"/>
                  </a:lnTo>
                  <a:lnTo>
                    <a:pt x="1183430" y="1336556"/>
                  </a:lnTo>
                  <a:lnTo>
                    <a:pt x="1138427" y="1341120"/>
                  </a:lnTo>
                  <a:lnTo>
                    <a:pt x="224028" y="1341120"/>
                  </a:lnTo>
                  <a:lnTo>
                    <a:pt x="178959" y="1336556"/>
                  </a:lnTo>
                  <a:lnTo>
                    <a:pt x="136945" y="1323474"/>
                  </a:lnTo>
                  <a:lnTo>
                    <a:pt x="98896" y="1302784"/>
                  </a:lnTo>
                  <a:lnTo>
                    <a:pt x="65722" y="1275397"/>
                  </a:lnTo>
                  <a:lnTo>
                    <a:pt x="38335" y="1242223"/>
                  </a:lnTo>
                  <a:lnTo>
                    <a:pt x="17645" y="1204174"/>
                  </a:lnTo>
                  <a:lnTo>
                    <a:pt x="4563" y="1162160"/>
                  </a:lnTo>
                  <a:lnTo>
                    <a:pt x="0" y="1117091"/>
                  </a:lnTo>
                  <a:lnTo>
                    <a:pt x="0" y="222504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06989" y="4096912"/>
            <a:ext cx="611841" cy="48820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3088" b="1" spc="-4" dirty="0">
                <a:solidFill>
                  <a:srgbClr val="1F497C"/>
                </a:solidFill>
                <a:latin typeface="Calibri"/>
                <a:cs typeface="Calibri"/>
              </a:rPr>
              <a:t>SP</a:t>
            </a:r>
            <a:r>
              <a:rPr sz="3088" b="1" spc="4" dirty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endParaRPr sz="3088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18864" y="2779507"/>
            <a:ext cx="1792941" cy="358028"/>
          </a:xfrm>
          <a:custGeom>
            <a:avLst/>
            <a:gdLst/>
            <a:ahLst/>
            <a:cxnLst/>
            <a:rect l="l" t="t" r="r" b="b"/>
            <a:pathLst>
              <a:path w="2032000" h="405764">
                <a:moveTo>
                  <a:pt x="2031491" y="405383"/>
                </a:moveTo>
                <a:lnTo>
                  <a:pt x="0" y="405383"/>
                </a:lnTo>
                <a:lnTo>
                  <a:pt x="0" y="0"/>
                </a:lnTo>
                <a:lnTo>
                  <a:pt x="2031491" y="0"/>
                </a:lnTo>
                <a:lnTo>
                  <a:pt x="2031491" y="405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 txBox="1"/>
          <p:nvPr/>
        </p:nvSpPr>
        <p:spPr>
          <a:xfrm>
            <a:off x="3018864" y="2779507"/>
            <a:ext cx="1792941" cy="296498"/>
          </a:xfrm>
          <a:prstGeom prst="rect">
            <a:avLst/>
          </a:prstGeom>
          <a:ln w="27431">
            <a:solidFill>
              <a:srgbClr val="FF0000"/>
            </a:solidFill>
          </a:ln>
        </p:spPr>
        <p:txBody>
          <a:bodyPr vert="horz" wrap="square" lIns="0" tIns="31376" rIns="0" bIns="0" rtlCol="0">
            <a:spAutoFit/>
          </a:bodyPr>
          <a:lstStyle/>
          <a:p>
            <a:pPr marL="88531">
              <a:spcBef>
                <a:spcPts val="247"/>
              </a:spcBef>
            </a:pPr>
            <a:r>
              <a:rPr sz="1721" spc="9" dirty="0">
                <a:latin typeface="Calibri"/>
                <a:cs typeface="Calibri"/>
              </a:rPr>
              <a:t>Bagian</a:t>
            </a:r>
            <a:r>
              <a:rPr sz="1721" spc="-18" dirty="0">
                <a:latin typeface="Calibri"/>
                <a:cs typeface="Calibri"/>
              </a:rPr>
              <a:t> </a:t>
            </a:r>
            <a:r>
              <a:rPr sz="1721" dirty="0">
                <a:latin typeface="Calibri"/>
                <a:cs typeface="Calibri"/>
              </a:rPr>
              <a:t>Akuntansi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57950" y="3211157"/>
            <a:ext cx="2251262" cy="1990725"/>
          </a:xfrm>
          <a:custGeom>
            <a:avLst/>
            <a:gdLst/>
            <a:ahLst/>
            <a:cxnLst/>
            <a:rect l="l" t="t" r="r" b="b"/>
            <a:pathLst>
              <a:path w="2551429" h="2256154">
                <a:moveTo>
                  <a:pt x="129540" y="472440"/>
                </a:moveTo>
                <a:lnTo>
                  <a:pt x="128016" y="463296"/>
                </a:lnTo>
                <a:lnTo>
                  <a:pt x="120396" y="460248"/>
                </a:lnTo>
                <a:lnTo>
                  <a:pt x="114300" y="455676"/>
                </a:lnTo>
                <a:lnTo>
                  <a:pt x="105156" y="458724"/>
                </a:lnTo>
                <a:lnTo>
                  <a:pt x="102108" y="464820"/>
                </a:lnTo>
                <a:lnTo>
                  <a:pt x="79248" y="504113"/>
                </a:lnTo>
                <a:lnTo>
                  <a:pt x="79248" y="0"/>
                </a:lnTo>
                <a:lnTo>
                  <a:pt x="50292" y="0"/>
                </a:lnTo>
                <a:lnTo>
                  <a:pt x="50292" y="504113"/>
                </a:lnTo>
                <a:lnTo>
                  <a:pt x="27432" y="464820"/>
                </a:lnTo>
                <a:lnTo>
                  <a:pt x="24384" y="458724"/>
                </a:lnTo>
                <a:lnTo>
                  <a:pt x="15240" y="455676"/>
                </a:lnTo>
                <a:lnTo>
                  <a:pt x="9144" y="460248"/>
                </a:lnTo>
                <a:lnTo>
                  <a:pt x="1524" y="463296"/>
                </a:lnTo>
                <a:lnTo>
                  <a:pt x="0" y="472440"/>
                </a:lnTo>
                <a:lnTo>
                  <a:pt x="3048" y="478536"/>
                </a:lnTo>
                <a:lnTo>
                  <a:pt x="64008" y="583692"/>
                </a:lnTo>
                <a:lnTo>
                  <a:pt x="79921" y="556260"/>
                </a:lnTo>
                <a:lnTo>
                  <a:pt x="124968" y="478536"/>
                </a:lnTo>
                <a:lnTo>
                  <a:pt x="129540" y="472440"/>
                </a:lnTo>
                <a:close/>
              </a:path>
              <a:path w="2551429" h="2256154">
                <a:moveTo>
                  <a:pt x="2551176" y="2144280"/>
                </a:moveTo>
                <a:lnTo>
                  <a:pt x="2549652" y="2136660"/>
                </a:lnTo>
                <a:lnTo>
                  <a:pt x="2542032" y="2132088"/>
                </a:lnTo>
                <a:lnTo>
                  <a:pt x="2535936" y="2129040"/>
                </a:lnTo>
                <a:lnTo>
                  <a:pt x="2526792" y="2130564"/>
                </a:lnTo>
                <a:lnTo>
                  <a:pt x="2523744" y="2136660"/>
                </a:lnTo>
                <a:lnTo>
                  <a:pt x="2500884" y="2175941"/>
                </a:lnTo>
                <a:lnTo>
                  <a:pt x="2500884" y="1673364"/>
                </a:lnTo>
                <a:lnTo>
                  <a:pt x="2471928" y="1673364"/>
                </a:lnTo>
                <a:lnTo>
                  <a:pt x="2471928" y="2175941"/>
                </a:lnTo>
                <a:lnTo>
                  <a:pt x="2449068" y="2136660"/>
                </a:lnTo>
                <a:lnTo>
                  <a:pt x="2446020" y="2130564"/>
                </a:lnTo>
                <a:lnTo>
                  <a:pt x="2436876" y="2129040"/>
                </a:lnTo>
                <a:lnTo>
                  <a:pt x="2430780" y="2132088"/>
                </a:lnTo>
                <a:lnTo>
                  <a:pt x="2423160" y="2136660"/>
                </a:lnTo>
                <a:lnTo>
                  <a:pt x="2421636" y="2144280"/>
                </a:lnTo>
                <a:lnTo>
                  <a:pt x="2424684" y="2151900"/>
                </a:lnTo>
                <a:lnTo>
                  <a:pt x="2485644" y="2255532"/>
                </a:lnTo>
                <a:lnTo>
                  <a:pt x="2501785" y="2228100"/>
                </a:lnTo>
                <a:lnTo>
                  <a:pt x="2546604" y="2151900"/>
                </a:lnTo>
                <a:lnTo>
                  <a:pt x="2551176" y="21442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 txBox="1"/>
          <p:nvPr/>
        </p:nvSpPr>
        <p:spPr>
          <a:xfrm>
            <a:off x="5283350" y="5279315"/>
            <a:ext cx="1433793" cy="296498"/>
          </a:xfrm>
          <a:prstGeom prst="rect">
            <a:avLst/>
          </a:prstGeom>
          <a:solidFill>
            <a:srgbClr val="FFFFFF"/>
          </a:solidFill>
          <a:ln w="27432">
            <a:solidFill>
              <a:srgbClr val="FF0000"/>
            </a:solidFill>
          </a:ln>
        </p:spPr>
        <p:txBody>
          <a:bodyPr vert="horz" wrap="square" lIns="0" tIns="31376" rIns="0" bIns="0" rtlCol="0">
            <a:spAutoFit/>
          </a:bodyPr>
          <a:lstStyle/>
          <a:p>
            <a:pPr marL="86850">
              <a:spcBef>
                <a:spcPts val="247"/>
              </a:spcBef>
            </a:pPr>
            <a:r>
              <a:rPr sz="1721" spc="-4" dirty="0">
                <a:latin typeface="Calibri"/>
                <a:cs typeface="Calibri"/>
              </a:rPr>
              <a:t>Koreksi</a:t>
            </a:r>
            <a:r>
              <a:rPr sz="1721" spc="-31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Fiskal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B3D44EA5-D7E3-D636-9C79-3643B36D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9114" y="3446480"/>
            <a:ext cx="974912" cy="9789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59009" y="3487710"/>
            <a:ext cx="577663" cy="809800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62196">
              <a:lnSpc>
                <a:spcPts val="3106"/>
              </a:lnSpc>
              <a:spcBef>
                <a:spcPts val="115"/>
              </a:spcBef>
            </a:pPr>
            <a:r>
              <a:rPr sz="2691" b="1" spc="13" dirty="0">
                <a:solidFill>
                  <a:srgbClr val="FF0000"/>
                </a:solidFill>
                <a:latin typeface="Calibri"/>
                <a:cs typeface="Calibri"/>
              </a:rPr>
              <a:t>UU</a:t>
            </a:r>
            <a:endParaRPr sz="2691">
              <a:latin typeface="Calibri"/>
              <a:cs typeface="Calibri"/>
            </a:endParaRPr>
          </a:p>
          <a:p>
            <a:pPr marL="11206">
              <a:lnSpc>
                <a:spcPts val="3106"/>
              </a:lnSpc>
            </a:pPr>
            <a:r>
              <a:rPr sz="2691" b="1" spc="4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691" b="1" spc="3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691" b="1" spc="13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endParaRPr sz="2691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7809" y="3028278"/>
            <a:ext cx="341554" cy="3079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6178" y="2019749"/>
            <a:ext cx="883471" cy="88347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06077" y="2169847"/>
            <a:ext cx="481853" cy="5257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754" marR="4483" indent="-117108">
              <a:lnSpc>
                <a:spcPts val="1915"/>
              </a:lnSpc>
              <a:spcBef>
                <a:spcPts val="300"/>
              </a:spcBef>
            </a:pPr>
            <a:r>
              <a:rPr sz="1721" spc="-35" dirty="0">
                <a:latin typeface="Calibri"/>
                <a:cs typeface="Calibri"/>
              </a:rPr>
              <a:t>P</a:t>
            </a:r>
            <a:r>
              <a:rPr sz="1721" spc="9" dirty="0">
                <a:latin typeface="Calibri"/>
                <a:cs typeface="Calibri"/>
              </a:rPr>
              <a:t>a</a:t>
            </a:r>
            <a:r>
              <a:rPr sz="1721" spc="4" dirty="0">
                <a:latin typeface="Calibri"/>
                <a:cs typeface="Calibri"/>
              </a:rPr>
              <a:t>sal  </a:t>
            </a:r>
            <a:r>
              <a:rPr sz="1721" spc="13" dirty="0">
                <a:latin typeface="Calibri"/>
                <a:cs typeface="Calibri"/>
              </a:rPr>
              <a:t>21</a:t>
            </a:r>
            <a:endParaRPr sz="1721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1146" y="2452742"/>
            <a:ext cx="1180651" cy="117661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41486" y="2601572"/>
            <a:ext cx="498662" cy="5257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6159" marR="4483" indent="-125513">
              <a:lnSpc>
                <a:spcPts val="1915"/>
              </a:lnSpc>
              <a:spcBef>
                <a:spcPts val="300"/>
              </a:spcBef>
            </a:pPr>
            <a:r>
              <a:rPr sz="1721" b="1" spc="-9" dirty="0">
                <a:latin typeface="Calibri"/>
                <a:cs typeface="Calibri"/>
              </a:rPr>
              <a:t>P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9" dirty="0">
                <a:latin typeface="Calibri"/>
                <a:cs typeface="Calibri"/>
              </a:rPr>
              <a:t>s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4" dirty="0">
                <a:latin typeface="Calibri"/>
                <a:cs typeface="Calibri"/>
              </a:rPr>
              <a:t>l  </a:t>
            </a:r>
            <a:r>
              <a:rPr sz="1721" b="1" spc="13" dirty="0">
                <a:latin typeface="Calibri"/>
                <a:cs typeface="Calibri"/>
              </a:rPr>
              <a:t>22</a:t>
            </a:r>
            <a:endParaRPr sz="1721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44292" y="3497579"/>
            <a:ext cx="1316691" cy="879662"/>
            <a:chOff x="8284464" y="3963923"/>
            <a:chExt cx="1492250" cy="99695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4464" y="4267200"/>
              <a:ext cx="353567" cy="3870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8239" y="3963923"/>
              <a:ext cx="998220" cy="99669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073075" y="3643671"/>
            <a:ext cx="498662" cy="5257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6159" marR="4483" indent="-125513">
              <a:lnSpc>
                <a:spcPts val="1915"/>
              </a:lnSpc>
              <a:spcBef>
                <a:spcPts val="300"/>
              </a:spcBef>
            </a:pPr>
            <a:r>
              <a:rPr sz="1721" b="1" spc="-9" dirty="0">
                <a:latin typeface="Calibri"/>
                <a:cs typeface="Calibri"/>
              </a:rPr>
              <a:t>P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9" dirty="0">
                <a:latin typeface="Calibri"/>
                <a:cs typeface="Calibri"/>
              </a:rPr>
              <a:t>s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4" dirty="0">
                <a:latin typeface="Calibri"/>
                <a:cs typeface="Calibri"/>
              </a:rPr>
              <a:t>l  </a:t>
            </a:r>
            <a:r>
              <a:rPr sz="1721" b="1" spc="13" dirty="0">
                <a:latin typeface="Calibri"/>
                <a:cs typeface="Calibri"/>
              </a:rPr>
              <a:t>23</a:t>
            </a:r>
            <a:endParaRPr sz="1721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51146" y="4241203"/>
            <a:ext cx="1180651" cy="117796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641486" y="4687179"/>
            <a:ext cx="498662" cy="5257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7239" marR="4483" indent="-56593">
              <a:lnSpc>
                <a:spcPts val="1915"/>
              </a:lnSpc>
              <a:spcBef>
                <a:spcPts val="300"/>
              </a:spcBef>
            </a:pPr>
            <a:r>
              <a:rPr sz="1721" b="1" spc="-9" dirty="0">
                <a:latin typeface="Calibri"/>
                <a:cs typeface="Calibri"/>
              </a:rPr>
              <a:t>P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9" dirty="0">
                <a:latin typeface="Calibri"/>
                <a:cs typeface="Calibri"/>
              </a:rPr>
              <a:t>s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4" dirty="0">
                <a:latin typeface="Calibri"/>
                <a:cs typeface="Calibri"/>
              </a:rPr>
              <a:t>l  </a:t>
            </a:r>
            <a:r>
              <a:rPr sz="1721" b="1" spc="9" dirty="0">
                <a:latin typeface="Calibri"/>
                <a:cs typeface="Calibri"/>
              </a:rPr>
              <a:t>4(2)</a:t>
            </a:r>
            <a:endParaRPr sz="1721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406178" y="4535693"/>
            <a:ext cx="883583" cy="1316691"/>
            <a:chOff x="7107935" y="5140452"/>
            <a:chExt cx="1001394" cy="149225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5783" y="5140452"/>
              <a:ext cx="387095" cy="3489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7935" y="5629655"/>
              <a:ext cx="1001267" cy="100279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597951" y="5118795"/>
            <a:ext cx="498662" cy="5257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6159" marR="4483" indent="-125513">
              <a:lnSpc>
                <a:spcPts val="1915"/>
              </a:lnSpc>
              <a:spcBef>
                <a:spcPts val="300"/>
              </a:spcBef>
            </a:pPr>
            <a:r>
              <a:rPr sz="1721" b="1" spc="-9" dirty="0">
                <a:latin typeface="Calibri"/>
                <a:cs typeface="Calibri"/>
              </a:rPr>
              <a:t>P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9" dirty="0">
                <a:latin typeface="Calibri"/>
                <a:cs typeface="Calibri"/>
              </a:rPr>
              <a:t>s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4" dirty="0">
                <a:latin typeface="Calibri"/>
                <a:cs typeface="Calibri"/>
              </a:rPr>
              <a:t>l  </a:t>
            </a:r>
            <a:r>
              <a:rPr sz="1721" b="1" spc="13" dirty="0">
                <a:latin typeface="Calibri"/>
                <a:cs typeface="Calibri"/>
              </a:rPr>
              <a:t>15</a:t>
            </a:r>
            <a:endParaRPr sz="1721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61343" y="4241203"/>
            <a:ext cx="1180651" cy="117796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555852" y="4687179"/>
            <a:ext cx="498662" cy="5257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6159" marR="4483" indent="-125513">
              <a:lnSpc>
                <a:spcPts val="1915"/>
              </a:lnSpc>
              <a:spcBef>
                <a:spcPts val="300"/>
              </a:spcBef>
            </a:pPr>
            <a:r>
              <a:rPr sz="1721" b="1" spc="-9" dirty="0">
                <a:latin typeface="Calibri"/>
                <a:cs typeface="Calibri"/>
              </a:rPr>
              <a:t>P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9" dirty="0">
                <a:latin typeface="Calibri"/>
                <a:cs typeface="Calibri"/>
              </a:rPr>
              <a:t>s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4" dirty="0">
                <a:latin typeface="Calibri"/>
                <a:cs typeface="Calibri"/>
              </a:rPr>
              <a:t>l  </a:t>
            </a:r>
            <a:r>
              <a:rPr sz="1721" b="1" spc="13" dirty="0">
                <a:latin typeface="Calibri"/>
                <a:cs typeface="Calibri"/>
              </a:rPr>
              <a:t>26</a:t>
            </a:r>
            <a:endParaRPr sz="1721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32381" y="3497579"/>
            <a:ext cx="1316691" cy="879662"/>
            <a:chOff x="5437632" y="3963923"/>
            <a:chExt cx="1492250" cy="99695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80632" y="4267200"/>
              <a:ext cx="348995" cy="3870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37632" y="3963923"/>
              <a:ext cx="996695" cy="99669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078517" y="3643671"/>
            <a:ext cx="587749" cy="5257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81545" marR="4483" indent="-170899">
              <a:lnSpc>
                <a:spcPts val="1915"/>
              </a:lnSpc>
              <a:spcBef>
                <a:spcPts val="300"/>
              </a:spcBef>
            </a:pPr>
            <a:r>
              <a:rPr sz="1721" b="1" spc="-9" dirty="0">
                <a:latin typeface="Calibri"/>
                <a:cs typeface="Calibri"/>
              </a:rPr>
              <a:t>P</a:t>
            </a:r>
            <a:r>
              <a:rPr sz="1721" b="1" spc="9" dirty="0">
                <a:latin typeface="Calibri"/>
                <a:cs typeface="Calibri"/>
              </a:rPr>
              <a:t>s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9" dirty="0">
                <a:latin typeface="Calibri"/>
                <a:cs typeface="Calibri"/>
              </a:rPr>
              <a:t>s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4" dirty="0">
                <a:latin typeface="Calibri"/>
                <a:cs typeface="Calibri"/>
              </a:rPr>
              <a:t>l  </a:t>
            </a:r>
            <a:r>
              <a:rPr sz="1721" b="1" spc="13" dirty="0">
                <a:latin typeface="Calibri"/>
                <a:cs typeface="Calibri"/>
              </a:rPr>
              <a:t>25</a:t>
            </a:r>
            <a:endParaRPr sz="1721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61343" y="2452742"/>
            <a:ext cx="1180651" cy="117661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555852" y="2601572"/>
            <a:ext cx="498662" cy="5257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6159" marR="4483" indent="-125513">
              <a:lnSpc>
                <a:spcPts val="1915"/>
              </a:lnSpc>
              <a:spcBef>
                <a:spcPts val="300"/>
              </a:spcBef>
            </a:pPr>
            <a:r>
              <a:rPr sz="1721" b="1" spc="-9" dirty="0">
                <a:latin typeface="Calibri"/>
                <a:cs typeface="Calibri"/>
              </a:rPr>
              <a:t>P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9" dirty="0">
                <a:latin typeface="Calibri"/>
                <a:cs typeface="Calibri"/>
              </a:rPr>
              <a:t>s</a:t>
            </a:r>
            <a:r>
              <a:rPr sz="1721" b="1" dirty="0">
                <a:latin typeface="Calibri"/>
                <a:cs typeface="Calibri"/>
              </a:rPr>
              <a:t>a</a:t>
            </a:r>
            <a:r>
              <a:rPr sz="1721" b="1" spc="4" dirty="0">
                <a:latin typeface="Calibri"/>
                <a:cs typeface="Calibri"/>
              </a:rPr>
              <a:t>l  </a:t>
            </a:r>
            <a:r>
              <a:rPr sz="1721" b="1" spc="13" dirty="0">
                <a:latin typeface="Calibri"/>
                <a:cs typeface="Calibri"/>
              </a:rPr>
              <a:t>29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2353" y="3344284"/>
            <a:ext cx="3901328" cy="791134"/>
          </a:xfrm>
          <a:custGeom>
            <a:avLst/>
            <a:gdLst/>
            <a:ahLst/>
            <a:cxnLst/>
            <a:rect l="l" t="t" r="r" b="b"/>
            <a:pathLst>
              <a:path w="4421505" h="896620">
                <a:moveTo>
                  <a:pt x="272795" y="880872"/>
                </a:moveTo>
                <a:lnTo>
                  <a:pt x="0" y="880872"/>
                </a:lnTo>
                <a:lnTo>
                  <a:pt x="0" y="0"/>
                </a:lnTo>
                <a:lnTo>
                  <a:pt x="452913" y="0"/>
                </a:lnTo>
                <a:lnTo>
                  <a:pt x="509139" y="2857"/>
                </a:lnTo>
                <a:lnTo>
                  <a:pt x="559407" y="11315"/>
                </a:lnTo>
                <a:lnTo>
                  <a:pt x="603728" y="25374"/>
                </a:lnTo>
                <a:lnTo>
                  <a:pt x="642109" y="45034"/>
                </a:lnTo>
                <a:lnTo>
                  <a:pt x="674560" y="70294"/>
                </a:lnTo>
                <a:lnTo>
                  <a:pt x="706814" y="109138"/>
                </a:lnTo>
                <a:lnTo>
                  <a:pt x="729853" y="155376"/>
                </a:lnTo>
                <a:lnTo>
                  <a:pt x="735763" y="178307"/>
                </a:lnTo>
                <a:lnTo>
                  <a:pt x="272795" y="178307"/>
                </a:lnTo>
                <a:lnTo>
                  <a:pt x="272795" y="374904"/>
                </a:lnTo>
                <a:lnTo>
                  <a:pt x="732533" y="374904"/>
                </a:lnTo>
                <a:lnTo>
                  <a:pt x="719336" y="409079"/>
                </a:lnTo>
                <a:lnTo>
                  <a:pt x="696797" y="446055"/>
                </a:lnTo>
                <a:lnTo>
                  <a:pt x="667797" y="478345"/>
                </a:lnTo>
                <a:lnTo>
                  <a:pt x="632238" y="505343"/>
                </a:lnTo>
                <a:lnTo>
                  <a:pt x="589907" y="526328"/>
                </a:lnTo>
                <a:lnTo>
                  <a:pt x="540801" y="541301"/>
                </a:lnTo>
                <a:lnTo>
                  <a:pt x="484914" y="550263"/>
                </a:lnTo>
                <a:lnTo>
                  <a:pt x="422243" y="553212"/>
                </a:lnTo>
                <a:lnTo>
                  <a:pt x="272795" y="553212"/>
                </a:lnTo>
                <a:lnTo>
                  <a:pt x="272795" y="880872"/>
                </a:lnTo>
                <a:close/>
              </a:path>
              <a:path w="4421505" h="896620">
                <a:moveTo>
                  <a:pt x="974217" y="880872"/>
                </a:moveTo>
                <a:lnTo>
                  <a:pt x="696468" y="880872"/>
                </a:lnTo>
                <a:lnTo>
                  <a:pt x="1026604" y="0"/>
                </a:lnTo>
                <a:lnTo>
                  <a:pt x="1324641" y="0"/>
                </a:lnTo>
                <a:lnTo>
                  <a:pt x="1410391" y="228600"/>
                </a:lnTo>
                <a:lnTo>
                  <a:pt x="1172718" y="228600"/>
                </a:lnTo>
                <a:lnTo>
                  <a:pt x="1076229" y="545592"/>
                </a:lnTo>
                <a:lnTo>
                  <a:pt x="1529297" y="545592"/>
                </a:lnTo>
                <a:lnTo>
                  <a:pt x="1600755" y="736092"/>
                </a:lnTo>
                <a:lnTo>
                  <a:pt x="1018222" y="736092"/>
                </a:lnTo>
                <a:lnTo>
                  <a:pt x="974217" y="880872"/>
                </a:lnTo>
                <a:close/>
              </a:path>
              <a:path w="4421505" h="896620">
                <a:moveTo>
                  <a:pt x="732533" y="374904"/>
                </a:moveTo>
                <a:lnTo>
                  <a:pt x="339852" y="374904"/>
                </a:lnTo>
                <a:lnTo>
                  <a:pt x="376496" y="373259"/>
                </a:lnTo>
                <a:lnTo>
                  <a:pt x="407265" y="368176"/>
                </a:lnTo>
                <a:lnTo>
                  <a:pt x="451104" y="347662"/>
                </a:lnTo>
                <a:lnTo>
                  <a:pt x="475107" y="316503"/>
                </a:lnTo>
                <a:lnTo>
                  <a:pt x="483108" y="277558"/>
                </a:lnTo>
                <a:lnTo>
                  <a:pt x="481374" y="257627"/>
                </a:lnTo>
                <a:lnTo>
                  <a:pt x="455295" y="207264"/>
                </a:lnTo>
                <a:lnTo>
                  <a:pt x="415290" y="185606"/>
                </a:lnTo>
                <a:lnTo>
                  <a:pt x="350710" y="178307"/>
                </a:lnTo>
                <a:lnTo>
                  <a:pt x="735763" y="178307"/>
                </a:lnTo>
                <a:lnTo>
                  <a:pt x="743676" y="209008"/>
                </a:lnTo>
                <a:lnTo>
                  <a:pt x="748284" y="270033"/>
                </a:lnTo>
                <a:lnTo>
                  <a:pt x="745070" y="321068"/>
                </a:lnTo>
                <a:lnTo>
                  <a:pt x="735424" y="367417"/>
                </a:lnTo>
                <a:lnTo>
                  <a:pt x="732533" y="374904"/>
                </a:lnTo>
                <a:close/>
              </a:path>
              <a:path w="4421505" h="896620">
                <a:moveTo>
                  <a:pt x="1529297" y="545592"/>
                </a:moveTo>
                <a:lnTo>
                  <a:pt x="1268539" y="545592"/>
                </a:lnTo>
                <a:lnTo>
                  <a:pt x="1172718" y="228600"/>
                </a:lnTo>
                <a:lnTo>
                  <a:pt x="1410391" y="228600"/>
                </a:lnTo>
                <a:lnTo>
                  <a:pt x="1529297" y="545592"/>
                </a:lnTo>
                <a:close/>
              </a:path>
              <a:path w="4421505" h="896620">
                <a:moveTo>
                  <a:pt x="1655064" y="880872"/>
                </a:moveTo>
                <a:lnTo>
                  <a:pt x="1370171" y="880872"/>
                </a:lnTo>
                <a:lnTo>
                  <a:pt x="1326165" y="736092"/>
                </a:lnTo>
                <a:lnTo>
                  <a:pt x="1600755" y="736092"/>
                </a:lnTo>
                <a:lnTo>
                  <a:pt x="1655064" y="880872"/>
                </a:lnTo>
                <a:close/>
              </a:path>
              <a:path w="4421505" h="896620">
                <a:moveTo>
                  <a:pt x="2358405" y="691896"/>
                </a:moveTo>
                <a:lnTo>
                  <a:pt x="2020157" y="691896"/>
                </a:lnTo>
                <a:lnTo>
                  <a:pt x="2041286" y="689825"/>
                </a:lnTo>
                <a:lnTo>
                  <a:pt x="2059388" y="683478"/>
                </a:lnTo>
                <a:lnTo>
                  <a:pt x="2095797" y="638128"/>
                </a:lnTo>
                <a:lnTo>
                  <a:pt x="2106370" y="580874"/>
                </a:lnTo>
                <a:lnTo>
                  <a:pt x="2107692" y="543496"/>
                </a:lnTo>
                <a:lnTo>
                  <a:pt x="2107692" y="0"/>
                </a:lnTo>
                <a:lnTo>
                  <a:pt x="2380488" y="0"/>
                </a:lnTo>
                <a:lnTo>
                  <a:pt x="2380488" y="478726"/>
                </a:lnTo>
                <a:lnTo>
                  <a:pt x="2379424" y="536195"/>
                </a:lnTo>
                <a:lnTo>
                  <a:pt x="2376230" y="587893"/>
                </a:lnTo>
                <a:lnTo>
                  <a:pt x="2370900" y="633813"/>
                </a:lnTo>
                <a:lnTo>
                  <a:pt x="2363431" y="673944"/>
                </a:lnTo>
                <a:lnTo>
                  <a:pt x="2358405" y="691896"/>
                </a:lnTo>
                <a:close/>
              </a:path>
              <a:path w="4421505" h="896620">
                <a:moveTo>
                  <a:pt x="2039778" y="896112"/>
                </a:moveTo>
                <a:lnTo>
                  <a:pt x="1976949" y="893861"/>
                </a:lnTo>
                <a:lnTo>
                  <a:pt x="1921621" y="887110"/>
                </a:lnTo>
                <a:lnTo>
                  <a:pt x="1873793" y="875859"/>
                </a:lnTo>
                <a:lnTo>
                  <a:pt x="1833467" y="860107"/>
                </a:lnTo>
                <a:lnTo>
                  <a:pt x="1798977" y="840015"/>
                </a:lnTo>
                <a:lnTo>
                  <a:pt x="1768649" y="815744"/>
                </a:lnTo>
                <a:lnTo>
                  <a:pt x="1742464" y="787294"/>
                </a:lnTo>
                <a:lnTo>
                  <a:pt x="1720405" y="754665"/>
                </a:lnTo>
                <a:lnTo>
                  <a:pt x="1702511" y="717893"/>
                </a:lnTo>
                <a:lnTo>
                  <a:pt x="1688699" y="677013"/>
                </a:lnTo>
                <a:lnTo>
                  <a:pt x="1678976" y="632025"/>
                </a:lnTo>
                <a:lnTo>
                  <a:pt x="1673351" y="582930"/>
                </a:lnTo>
                <a:lnTo>
                  <a:pt x="1933955" y="547116"/>
                </a:lnTo>
                <a:lnTo>
                  <a:pt x="1934810" y="574653"/>
                </a:lnTo>
                <a:lnTo>
                  <a:pt x="1936789" y="598396"/>
                </a:lnTo>
                <a:lnTo>
                  <a:pt x="1949644" y="648051"/>
                </a:lnTo>
                <a:lnTo>
                  <a:pt x="1976151" y="680466"/>
                </a:lnTo>
                <a:lnTo>
                  <a:pt x="2020157" y="691896"/>
                </a:lnTo>
                <a:lnTo>
                  <a:pt x="2358405" y="691896"/>
                </a:lnTo>
                <a:lnTo>
                  <a:pt x="2353818" y="708279"/>
                </a:lnTo>
                <a:lnTo>
                  <a:pt x="2337083" y="746124"/>
                </a:lnTo>
                <a:lnTo>
                  <a:pt x="2313598" y="780942"/>
                </a:lnTo>
                <a:lnTo>
                  <a:pt x="2283362" y="812742"/>
                </a:lnTo>
                <a:lnTo>
                  <a:pt x="2246376" y="841533"/>
                </a:lnTo>
                <a:lnTo>
                  <a:pt x="2203245" y="865451"/>
                </a:lnTo>
                <a:lnTo>
                  <a:pt x="2154435" y="882503"/>
                </a:lnTo>
                <a:lnTo>
                  <a:pt x="2099947" y="892714"/>
                </a:lnTo>
                <a:lnTo>
                  <a:pt x="2039778" y="896112"/>
                </a:lnTo>
                <a:close/>
              </a:path>
              <a:path w="4421505" h="896620">
                <a:moveTo>
                  <a:pt x="2719197" y="880872"/>
                </a:moveTo>
                <a:lnTo>
                  <a:pt x="2441448" y="880872"/>
                </a:lnTo>
                <a:lnTo>
                  <a:pt x="2771584" y="0"/>
                </a:lnTo>
                <a:lnTo>
                  <a:pt x="3069621" y="0"/>
                </a:lnTo>
                <a:lnTo>
                  <a:pt x="3155371" y="228600"/>
                </a:lnTo>
                <a:lnTo>
                  <a:pt x="2917698" y="228600"/>
                </a:lnTo>
                <a:lnTo>
                  <a:pt x="2821209" y="545592"/>
                </a:lnTo>
                <a:lnTo>
                  <a:pt x="3274277" y="545592"/>
                </a:lnTo>
                <a:lnTo>
                  <a:pt x="3345735" y="736092"/>
                </a:lnTo>
                <a:lnTo>
                  <a:pt x="2763202" y="736092"/>
                </a:lnTo>
                <a:lnTo>
                  <a:pt x="2719197" y="880872"/>
                </a:lnTo>
                <a:close/>
              </a:path>
              <a:path w="4421505" h="896620">
                <a:moveTo>
                  <a:pt x="3274277" y="545592"/>
                </a:moveTo>
                <a:lnTo>
                  <a:pt x="3013519" y="545592"/>
                </a:lnTo>
                <a:lnTo>
                  <a:pt x="2917698" y="228600"/>
                </a:lnTo>
                <a:lnTo>
                  <a:pt x="3155371" y="228600"/>
                </a:lnTo>
                <a:lnTo>
                  <a:pt x="3274277" y="545592"/>
                </a:lnTo>
                <a:close/>
              </a:path>
              <a:path w="4421505" h="896620">
                <a:moveTo>
                  <a:pt x="3400044" y="880872"/>
                </a:moveTo>
                <a:lnTo>
                  <a:pt x="3115151" y="880872"/>
                </a:lnTo>
                <a:lnTo>
                  <a:pt x="3071145" y="736092"/>
                </a:lnTo>
                <a:lnTo>
                  <a:pt x="3345735" y="736092"/>
                </a:lnTo>
                <a:lnTo>
                  <a:pt x="3400044" y="880872"/>
                </a:lnTo>
                <a:close/>
              </a:path>
              <a:path w="4421505" h="896620">
                <a:moveTo>
                  <a:pt x="3761232" y="880872"/>
                </a:moveTo>
                <a:lnTo>
                  <a:pt x="3488436" y="880872"/>
                </a:lnTo>
                <a:lnTo>
                  <a:pt x="3488436" y="0"/>
                </a:lnTo>
                <a:lnTo>
                  <a:pt x="3761232" y="0"/>
                </a:lnTo>
                <a:lnTo>
                  <a:pt x="3761232" y="332898"/>
                </a:lnTo>
                <a:lnTo>
                  <a:pt x="4088432" y="332898"/>
                </a:lnTo>
                <a:lnTo>
                  <a:pt x="4201777" y="519588"/>
                </a:lnTo>
                <a:lnTo>
                  <a:pt x="3901630" y="519588"/>
                </a:lnTo>
                <a:lnTo>
                  <a:pt x="3761232" y="666559"/>
                </a:lnTo>
                <a:lnTo>
                  <a:pt x="3761232" y="880872"/>
                </a:lnTo>
                <a:close/>
              </a:path>
              <a:path w="4421505" h="896620">
                <a:moveTo>
                  <a:pt x="4088432" y="332898"/>
                </a:moveTo>
                <a:lnTo>
                  <a:pt x="3761232" y="332898"/>
                </a:lnTo>
                <a:lnTo>
                  <a:pt x="4045839" y="0"/>
                </a:lnTo>
                <a:lnTo>
                  <a:pt x="4407408" y="0"/>
                </a:lnTo>
                <a:lnTo>
                  <a:pt x="4086986" y="330517"/>
                </a:lnTo>
                <a:lnTo>
                  <a:pt x="4088432" y="332898"/>
                </a:lnTo>
                <a:close/>
              </a:path>
              <a:path w="4421505" h="896620">
                <a:moveTo>
                  <a:pt x="4421124" y="880872"/>
                </a:moveTo>
                <a:lnTo>
                  <a:pt x="4086129" y="880872"/>
                </a:lnTo>
                <a:lnTo>
                  <a:pt x="3901630" y="519588"/>
                </a:lnTo>
                <a:lnTo>
                  <a:pt x="4201777" y="519588"/>
                </a:lnTo>
                <a:lnTo>
                  <a:pt x="4421124" y="880872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 txBox="1"/>
          <p:nvPr/>
        </p:nvSpPr>
        <p:spPr>
          <a:xfrm>
            <a:off x="504265" y="3060550"/>
            <a:ext cx="4346201" cy="1729732"/>
          </a:xfrm>
          <a:prstGeom prst="rect">
            <a:avLst/>
          </a:prstGeom>
          <a:ln w="13716">
            <a:solidFill>
              <a:srgbClr val="4BACC6"/>
            </a:solidFill>
          </a:ln>
        </p:spPr>
        <p:txBody>
          <a:bodyPr vert="horz" wrap="square" lIns="0" tIns="5043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7324">
              <a:latin typeface="Times New Roman"/>
              <a:cs typeface="Times New Roman"/>
            </a:endParaRPr>
          </a:p>
          <a:p>
            <a:pPr marL="89652"/>
            <a:r>
              <a:rPr sz="3883" spc="353" dirty="0">
                <a:solidFill>
                  <a:srgbClr val="4F80BC"/>
                </a:solidFill>
                <a:latin typeface="Microsoft Sans Serif"/>
                <a:cs typeface="Microsoft Sans Serif"/>
              </a:rPr>
              <a:t>PENGHASILAN</a:t>
            </a:r>
            <a:endParaRPr sz="3883">
              <a:latin typeface="Microsoft Sans Serif"/>
              <a:cs typeface="Microsoft Sans Serif"/>
            </a:endParaRP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8F1845FC-A46B-83E6-03FD-8605EBB8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35053" y="1759691"/>
            <a:ext cx="5699312" cy="249434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435932">
              <a:lnSpc>
                <a:spcPts val="4152"/>
              </a:lnSpc>
              <a:spcBef>
                <a:spcPts val="97"/>
              </a:spcBef>
            </a:pPr>
            <a:r>
              <a:rPr sz="3485" dirty="0">
                <a:latin typeface="Calibri"/>
                <a:cs typeface="Calibri"/>
              </a:rPr>
              <a:t>DEFINISI</a:t>
            </a:r>
            <a:r>
              <a:rPr sz="3485" spc="-22" dirty="0">
                <a:latin typeface="Calibri"/>
                <a:cs typeface="Calibri"/>
              </a:rPr>
              <a:t> </a:t>
            </a:r>
            <a:r>
              <a:rPr sz="3485" spc="-57" dirty="0">
                <a:latin typeface="Calibri"/>
                <a:cs typeface="Calibri"/>
              </a:rPr>
              <a:t>PAJAK</a:t>
            </a:r>
            <a:endParaRPr sz="3485">
              <a:latin typeface="Calibri"/>
              <a:cs typeface="Calibri"/>
            </a:endParaRPr>
          </a:p>
          <a:p>
            <a:pPr marL="517739" indent="-333953">
              <a:lnSpc>
                <a:spcPts val="1452"/>
              </a:lnSpc>
              <a:buFont typeface="Arial MT"/>
              <a:buChar char="•"/>
              <a:tabLst>
                <a:tab pos="517739" algn="l"/>
                <a:tab pos="518300" algn="l"/>
              </a:tabLst>
            </a:pPr>
            <a:r>
              <a:rPr sz="1235" b="1" spc="9" dirty="0">
                <a:solidFill>
                  <a:srgbClr val="0070BF"/>
                </a:solidFill>
                <a:latin typeface="Calibri"/>
                <a:cs typeface="Calibri"/>
              </a:rPr>
              <a:t>Menurut</a:t>
            </a:r>
            <a:r>
              <a:rPr sz="1235" b="1" spc="4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235" b="1" spc="18" dirty="0">
                <a:solidFill>
                  <a:srgbClr val="0070BF"/>
                </a:solidFill>
                <a:latin typeface="Calibri"/>
                <a:cs typeface="Calibri"/>
              </a:rPr>
              <a:t>UU</a:t>
            </a:r>
            <a:r>
              <a:rPr sz="1235" b="1" spc="13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235" b="1" spc="9" dirty="0">
                <a:solidFill>
                  <a:srgbClr val="0070BF"/>
                </a:solidFill>
                <a:latin typeface="Calibri"/>
                <a:cs typeface="Calibri"/>
              </a:rPr>
              <a:t>KUP</a:t>
            </a:r>
            <a:r>
              <a:rPr sz="1235" b="1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235" b="1" spc="4" dirty="0">
                <a:solidFill>
                  <a:srgbClr val="0070BF"/>
                </a:solidFill>
                <a:latin typeface="Calibri"/>
                <a:cs typeface="Calibri"/>
              </a:rPr>
              <a:t>No.</a:t>
            </a:r>
            <a:r>
              <a:rPr sz="1235" b="1" spc="26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235" b="1" spc="4" dirty="0">
                <a:solidFill>
                  <a:srgbClr val="0070BF"/>
                </a:solidFill>
                <a:latin typeface="Calibri"/>
                <a:cs typeface="Calibri"/>
              </a:rPr>
              <a:t>28</a:t>
            </a:r>
            <a:r>
              <a:rPr sz="1235" b="1" spc="22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235" b="1" spc="-9" dirty="0">
                <a:solidFill>
                  <a:srgbClr val="0070BF"/>
                </a:solidFill>
                <a:latin typeface="Calibri"/>
                <a:cs typeface="Calibri"/>
              </a:rPr>
              <a:t>Tahun</a:t>
            </a:r>
            <a:r>
              <a:rPr sz="1235" b="1" spc="-4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235" b="1" spc="9" dirty="0">
                <a:solidFill>
                  <a:srgbClr val="0070BF"/>
                </a:solidFill>
                <a:latin typeface="Calibri"/>
                <a:cs typeface="Calibri"/>
              </a:rPr>
              <a:t>2007</a:t>
            </a:r>
            <a:endParaRPr sz="1235"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1368">
              <a:latin typeface="Calibri"/>
              <a:cs typeface="Calibri"/>
            </a:endParaRPr>
          </a:p>
          <a:p>
            <a:pPr marL="11206" marR="4483" algn="just">
              <a:lnSpc>
                <a:spcPct val="92500"/>
              </a:lnSpc>
            </a:pPr>
            <a:r>
              <a:rPr sz="2691" dirty="0">
                <a:latin typeface="Calibri"/>
                <a:cs typeface="Calibri"/>
              </a:rPr>
              <a:t>Kontribusi</a:t>
            </a:r>
            <a:r>
              <a:rPr sz="2691" spc="4" dirty="0">
                <a:latin typeface="Calibri"/>
                <a:cs typeface="Calibri"/>
              </a:rPr>
              <a:t> </a:t>
            </a:r>
            <a:r>
              <a:rPr sz="2691" dirty="0">
                <a:latin typeface="Calibri"/>
                <a:cs typeface="Calibri"/>
              </a:rPr>
              <a:t>wajib</a:t>
            </a:r>
            <a:r>
              <a:rPr sz="2691" spc="4" dirty="0">
                <a:latin typeface="Calibri"/>
                <a:cs typeface="Calibri"/>
              </a:rPr>
              <a:t> </a:t>
            </a:r>
            <a:r>
              <a:rPr sz="2691" dirty="0">
                <a:latin typeface="Calibri"/>
                <a:cs typeface="Calibri"/>
              </a:rPr>
              <a:t>kepada</a:t>
            </a:r>
            <a:r>
              <a:rPr sz="2691" spc="4" dirty="0">
                <a:latin typeface="Calibri"/>
                <a:cs typeface="Calibri"/>
              </a:rPr>
              <a:t> </a:t>
            </a:r>
            <a:r>
              <a:rPr sz="2691" spc="-9" dirty="0">
                <a:latin typeface="Calibri"/>
                <a:cs typeface="Calibri"/>
              </a:rPr>
              <a:t>negara</a:t>
            </a:r>
            <a:r>
              <a:rPr sz="2691" spc="-4" dirty="0">
                <a:latin typeface="Calibri"/>
                <a:cs typeface="Calibri"/>
              </a:rPr>
              <a:t> </a:t>
            </a:r>
            <a:r>
              <a:rPr sz="2691" dirty="0">
                <a:latin typeface="Calibri"/>
                <a:cs typeface="Calibri"/>
              </a:rPr>
              <a:t>yang </a:t>
            </a:r>
            <a:r>
              <a:rPr sz="2691" spc="4" dirty="0">
                <a:latin typeface="Calibri"/>
                <a:cs typeface="Calibri"/>
              </a:rPr>
              <a:t> </a:t>
            </a:r>
            <a:r>
              <a:rPr sz="2691" dirty="0">
                <a:latin typeface="Calibri"/>
                <a:cs typeface="Calibri"/>
              </a:rPr>
              <a:t>terutang </a:t>
            </a:r>
            <a:r>
              <a:rPr sz="2691" spc="9" dirty="0">
                <a:latin typeface="Calibri"/>
                <a:cs typeface="Calibri"/>
              </a:rPr>
              <a:t>oleh </a:t>
            </a:r>
            <a:r>
              <a:rPr sz="2691" dirty="0">
                <a:solidFill>
                  <a:srgbClr val="FF0000"/>
                </a:solidFill>
                <a:latin typeface="Calibri"/>
                <a:cs typeface="Calibri"/>
              </a:rPr>
              <a:t>orang </a:t>
            </a:r>
            <a:r>
              <a:rPr sz="2691" spc="9" dirty="0">
                <a:solidFill>
                  <a:srgbClr val="FF0000"/>
                </a:solidFill>
                <a:latin typeface="Calibri"/>
                <a:cs typeface="Calibri"/>
              </a:rPr>
              <a:t>pribadi </a:t>
            </a:r>
            <a:r>
              <a:rPr sz="2691" spc="-4" dirty="0">
                <a:solidFill>
                  <a:srgbClr val="FF0000"/>
                </a:solidFill>
                <a:latin typeface="Calibri"/>
                <a:cs typeface="Calibri"/>
              </a:rPr>
              <a:t>atau </a:t>
            </a:r>
            <a:r>
              <a:rPr sz="2691" spc="13" dirty="0">
                <a:solidFill>
                  <a:srgbClr val="FF0000"/>
                </a:solidFill>
                <a:latin typeface="Calibri"/>
                <a:cs typeface="Calibri"/>
              </a:rPr>
              <a:t>badan </a:t>
            </a:r>
            <a:r>
              <a:rPr sz="2691" spc="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91" dirty="0">
                <a:latin typeface="Calibri"/>
                <a:cs typeface="Calibri"/>
              </a:rPr>
              <a:t>yang</a:t>
            </a:r>
            <a:r>
              <a:rPr sz="2691" spc="4" dirty="0">
                <a:latin typeface="Calibri"/>
                <a:cs typeface="Calibri"/>
              </a:rPr>
              <a:t> </a:t>
            </a:r>
            <a:r>
              <a:rPr sz="2691" spc="-9" dirty="0">
                <a:latin typeface="Calibri"/>
                <a:cs typeface="Calibri"/>
              </a:rPr>
              <a:t>bersifat</a:t>
            </a:r>
            <a:r>
              <a:rPr sz="2691" spc="-4" dirty="0">
                <a:latin typeface="Calibri"/>
                <a:cs typeface="Calibri"/>
              </a:rPr>
              <a:t> </a:t>
            </a:r>
            <a:r>
              <a:rPr sz="2691" spc="9" dirty="0">
                <a:latin typeface="Calibri"/>
                <a:cs typeface="Calibri"/>
              </a:rPr>
              <a:t>memaksa</a:t>
            </a:r>
            <a:r>
              <a:rPr sz="2691" spc="627" dirty="0">
                <a:latin typeface="Calibri"/>
                <a:cs typeface="Calibri"/>
              </a:rPr>
              <a:t> </a:t>
            </a:r>
            <a:r>
              <a:rPr sz="2691" dirty="0">
                <a:latin typeface="Calibri"/>
                <a:cs typeface="Calibri"/>
              </a:rPr>
              <a:t>berdasarkan </a:t>
            </a:r>
            <a:r>
              <a:rPr sz="2691" spc="4" dirty="0">
                <a:latin typeface="Calibri"/>
                <a:cs typeface="Calibri"/>
              </a:rPr>
              <a:t> </a:t>
            </a:r>
            <a:r>
              <a:rPr sz="2691" spc="13" dirty="0">
                <a:solidFill>
                  <a:srgbClr val="FF0000"/>
                </a:solidFill>
                <a:latin typeface="Calibri"/>
                <a:cs typeface="Calibri"/>
              </a:rPr>
              <a:t>Undang-Undang</a:t>
            </a:r>
            <a:r>
              <a:rPr sz="2691" spc="13" dirty="0">
                <a:latin typeface="Calibri"/>
                <a:cs typeface="Calibri"/>
              </a:rPr>
              <a:t>,</a:t>
            </a:r>
            <a:r>
              <a:rPr sz="2691" spc="512" dirty="0">
                <a:latin typeface="Calibri"/>
                <a:cs typeface="Calibri"/>
              </a:rPr>
              <a:t> </a:t>
            </a:r>
            <a:r>
              <a:rPr sz="2691" spc="4" dirty="0">
                <a:latin typeface="Calibri"/>
                <a:cs typeface="Calibri"/>
              </a:rPr>
              <a:t>dengan</a:t>
            </a:r>
            <a:r>
              <a:rPr sz="2691" spc="565" dirty="0">
                <a:latin typeface="Calibri"/>
                <a:cs typeface="Calibri"/>
              </a:rPr>
              <a:t> </a:t>
            </a:r>
            <a:r>
              <a:rPr sz="2691" spc="9" dirty="0">
                <a:latin typeface="Calibri"/>
                <a:cs typeface="Calibri"/>
              </a:rPr>
              <a:t>tidak</a:t>
            </a:r>
            <a:endParaRPr sz="2691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3354" y="2788920"/>
            <a:ext cx="172121" cy="301886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1896" y="2686722"/>
            <a:ext cx="2474259" cy="1892113"/>
            <a:chOff x="280415" y="3044951"/>
            <a:chExt cx="2804160" cy="21443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" y="3244596"/>
              <a:ext cx="2581655" cy="19446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131" y="3058667"/>
              <a:ext cx="2359151" cy="17541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4131" y="3058667"/>
              <a:ext cx="2359660" cy="1754505"/>
            </a:xfrm>
            <a:custGeom>
              <a:avLst/>
              <a:gdLst/>
              <a:ahLst/>
              <a:cxnLst/>
              <a:rect l="l" t="t" r="r" b="b"/>
              <a:pathLst>
                <a:path w="2359660" h="1754504">
                  <a:moveTo>
                    <a:pt x="0" y="0"/>
                  </a:moveTo>
                  <a:lnTo>
                    <a:pt x="2359151" y="0"/>
                  </a:lnTo>
                  <a:lnTo>
                    <a:pt x="2359151" y="1754124"/>
                  </a:lnTo>
                  <a:lnTo>
                    <a:pt x="0" y="1754124"/>
                  </a:lnTo>
                  <a:lnTo>
                    <a:pt x="0" y="0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35054" y="4168087"/>
            <a:ext cx="3200400" cy="823755"/>
          </a:xfrm>
          <a:prstGeom prst="rect">
            <a:avLst/>
          </a:prstGeom>
        </p:spPr>
        <p:txBody>
          <a:bodyPr vert="horz" wrap="square" lIns="0" tIns="53788" rIns="0" bIns="0" rtlCol="0">
            <a:spAutoFit/>
          </a:bodyPr>
          <a:lstStyle/>
          <a:p>
            <a:pPr marL="11206" marR="4483">
              <a:lnSpc>
                <a:spcPts val="2982"/>
              </a:lnSpc>
              <a:spcBef>
                <a:spcPts val="424"/>
              </a:spcBef>
              <a:tabLst>
                <a:tab pos="2063673" algn="l"/>
              </a:tabLst>
            </a:pPr>
            <a:r>
              <a:rPr sz="2691" spc="22" dirty="0">
                <a:latin typeface="Calibri"/>
                <a:cs typeface="Calibri"/>
              </a:rPr>
              <a:t>m</a:t>
            </a:r>
            <a:r>
              <a:rPr sz="2691" spc="18" dirty="0">
                <a:latin typeface="Calibri"/>
                <a:cs typeface="Calibri"/>
              </a:rPr>
              <a:t>e</a:t>
            </a:r>
            <a:r>
              <a:rPr sz="2691" spc="-4" dirty="0">
                <a:latin typeface="Calibri"/>
                <a:cs typeface="Calibri"/>
              </a:rPr>
              <a:t>n</a:t>
            </a:r>
            <a:r>
              <a:rPr sz="2691" spc="22" dirty="0">
                <a:latin typeface="Calibri"/>
                <a:cs typeface="Calibri"/>
              </a:rPr>
              <a:t>d</a:t>
            </a:r>
            <a:r>
              <a:rPr sz="2691" spc="-13" dirty="0">
                <a:latin typeface="Calibri"/>
                <a:cs typeface="Calibri"/>
              </a:rPr>
              <a:t>a</a:t>
            </a:r>
            <a:r>
              <a:rPr sz="2691" spc="22" dirty="0">
                <a:latin typeface="Calibri"/>
                <a:cs typeface="Calibri"/>
              </a:rPr>
              <a:t>p</a:t>
            </a:r>
            <a:r>
              <a:rPr sz="2691" spc="-13" dirty="0">
                <a:latin typeface="Calibri"/>
                <a:cs typeface="Calibri"/>
              </a:rPr>
              <a:t>a</a:t>
            </a:r>
            <a:r>
              <a:rPr sz="2691" spc="-9" dirty="0">
                <a:latin typeface="Calibri"/>
                <a:cs typeface="Calibri"/>
              </a:rPr>
              <a:t>t</a:t>
            </a:r>
            <a:r>
              <a:rPr sz="2691" spc="-26" dirty="0">
                <a:latin typeface="Calibri"/>
                <a:cs typeface="Calibri"/>
              </a:rPr>
              <a:t>k</a:t>
            </a:r>
            <a:r>
              <a:rPr sz="2691" spc="13" dirty="0">
                <a:latin typeface="Calibri"/>
                <a:cs typeface="Calibri"/>
              </a:rPr>
              <a:t>an</a:t>
            </a:r>
            <a:r>
              <a:rPr sz="2691" dirty="0">
                <a:latin typeface="Calibri"/>
                <a:cs typeface="Calibri"/>
              </a:rPr>
              <a:t>	</a:t>
            </a:r>
            <a:r>
              <a:rPr sz="2691" spc="4" dirty="0">
                <a:latin typeface="Calibri"/>
                <a:cs typeface="Calibri"/>
              </a:rPr>
              <a:t>i</a:t>
            </a:r>
            <a:r>
              <a:rPr sz="2691" spc="-4" dirty="0">
                <a:latin typeface="Calibri"/>
                <a:cs typeface="Calibri"/>
              </a:rPr>
              <a:t>m</a:t>
            </a:r>
            <a:r>
              <a:rPr sz="2691" spc="22" dirty="0">
                <a:latin typeface="Calibri"/>
                <a:cs typeface="Calibri"/>
              </a:rPr>
              <a:t>b</a:t>
            </a:r>
            <a:r>
              <a:rPr sz="2691" spc="-13" dirty="0">
                <a:latin typeface="Calibri"/>
                <a:cs typeface="Calibri"/>
              </a:rPr>
              <a:t>a</a:t>
            </a:r>
            <a:r>
              <a:rPr sz="2691" spc="9" dirty="0">
                <a:latin typeface="Calibri"/>
                <a:cs typeface="Calibri"/>
              </a:rPr>
              <a:t>lan  dan</a:t>
            </a:r>
            <a:r>
              <a:rPr sz="2691" spc="79" dirty="0">
                <a:latin typeface="Calibri"/>
                <a:cs typeface="Calibri"/>
              </a:rPr>
              <a:t> </a:t>
            </a:r>
            <a:r>
              <a:rPr sz="2691" spc="4" dirty="0">
                <a:solidFill>
                  <a:srgbClr val="FF0000"/>
                </a:solidFill>
                <a:latin typeface="Calibri"/>
                <a:cs typeface="Calibri"/>
              </a:rPr>
              <a:t>digunakan</a:t>
            </a:r>
            <a:r>
              <a:rPr sz="2691" spc="7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91" spc="4" dirty="0">
                <a:solidFill>
                  <a:srgbClr val="FF0000"/>
                </a:solidFill>
                <a:latin typeface="Calibri"/>
                <a:cs typeface="Calibri"/>
              </a:rPr>
              <a:t>untuk</a:t>
            </a:r>
            <a:endParaRPr sz="2691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8428" y="4168087"/>
            <a:ext cx="2465854" cy="823755"/>
          </a:xfrm>
          <a:prstGeom prst="rect">
            <a:avLst/>
          </a:prstGeom>
        </p:spPr>
        <p:txBody>
          <a:bodyPr vert="horz" wrap="square" lIns="0" tIns="53788" rIns="0" bIns="0" rtlCol="0">
            <a:spAutoFit/>
          </a:bodyPr>
          <a:lstStyle/>
          <a:p>
            <a:pPr marL="11206" marR="4483" indent="180984">
              <a:lnSpc>
                <a:spcPts val="2982"/>
              </a:lnSpc>
              <a:spcBef>
                <a:spcPts val="424"/>
              </a:spcBef>
              <a:tabLst>
                <a:tab pos="1204697" algn="l"/>
              </a:tabLst>
            </a:pPr>
            <a:r>
              <a:rPr sz="2691" spc="31" dirty="0">
                <a:latin typeface="Calibri"/>
                <a:cs typeface="Calibri"/>
              </a:rPr>
              <a:t>s</a:t>
            </a:r>
            <a:r>
              <a:rPr sz="2691" spc="-9" dirty="0">
                <a:latin typeface="Calibri"/>
                <a:cs typeface="Calibri"/>
              </a:rPr>
              <a:t>e</a:t>
            </a:r>
            <a:r>
              <a:rPr sz="2691" spc="-26" dirty="0">
                <a:latin typeface="Calibri"/>
                <a:cs typeface="Calibri"/>
              </a:rPr>
              <a:t>c</a:t>
            </a:r>
            <a:r>
              <a:rPr sz="2691" spc="13" dirty="0">
                <a:latin typeface="Calibri"/>
                <a:cs typeface="Calibri"/>
              </a:rPr>
              <a:t>a</a:t>
            </a:r>
            <a:r>
              <a:rPr sz="2691" spc="-44" dirty="0">
                <a:latin typeface="Calibri"/>
                <a:cs typeface="Calibri"/>
              </a:rPr>
              <a:t>r</a:t>
            </a:r>
            <a:r>
              <a:rPr sz="2691" spc="13" dirty="0">
                <a:latin typeface="Calibri"/>
                <a:cs typeface="Calibri"/>
              </a:rPr>
              <a:t>a</a:t>
            </a:r>
            <a:r>
              <a:rPr sz="2691" dirty="0">
                <a:latin typeface="Calibri"/>
                <a:cs typeface="Calibri"/>
              </a:rPr>
              <a:t>	</a:t>
            </a:r>
            <a:r>
              <a:rPr sz="2691" spc="9" dirty="0">
                <a:latin typeface="Calibri"/>
                <a:cs typeface="Calibri"/>
              </a:rPr>
              <a:t>la</a:t>
            </a:r>
            <a:r>
              <a:rPr sz="2691" spc="22" dirty="0">
                <a:latin typeface="Calibri"/>
                <a:cs typeface="Calibri"/>
              </a:rPr>
              <a:t>n</a:t>
            </a:r>
            <a:r>
              <a:rPr sz="2691" spc="-18" dirty="0">
                <a:latin typeface="Calibri"/>
                <a:cs typeface="Calibri"/>
              </a:rPr>
              <a:t>g</a:t>
            </a:r>
            <a:r>
              <a:rPr sz="2691" spc="4" dirty="0">
                <a:latin typeface="Calibri"/>
                <a:cs typeface="Calibri"/>
              </a:rPr>
              <a:t>s</a:t>
            </a:r>
            <a:r>
              <a:rPr sz="2691" spc="22" dirty="0">
                <a:latin typeface="Calibri"/>
                <a:cs typeface="Calibri"/>
              </a:rPr>
              <a:t>u</a:t>
            </a:r>
            <a:r>
              <a:rPr sz="2691" spc="-4" dirty="0">
                <a:latin typeface="Calibri"/>
                <a:cs typeface="Calibri"/>
              </a:rPr>
              <a:t>n</a:t>
            </a:r>
            <a:r>
              <a:rPr sz="2691" spc="9" dirty="0">
                <a:latin typeface="Calibri"/>
                <a:cs typeface="Calibri"/>
              </a:rPr>
              <a:t>g  </a:t>
            </a:r>
            <a:r>
              <a:rPr sz="2691" dirty="0">
                <a:solidFill>
                  <a:srgbClr val="FF0000"/>
                </a:solidFill>
                <a:latin typeface="Calibri"/>
                <a:cs typeface="Calibri"/>
              </a:rPr>
              <a:t>keperluan</a:t>
            </a:r>
            <a:r>
              <a:rPr sz="269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91" spc="-9" dirty="0">
                <a:solidFill>
                  <a:srgbClr val="FF0000"/>
                </a:solidFill>
                <a:latin typeface="Calibri"/>
                <a:cs typeface="Calibri"/>
              </a:rPr>
              <a:t>negara</a:t>
            </a:r>
            <a:endParaRPr sz="2691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6893" y="4926595"/>
            <a:ext cx="4707031" cy="428798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  <a:tabLst>
                <a:tab pos="2862135" algn="l"/>
              </a:tabLst>
            </a:pPr>
            <a:r>
              <a:rPr sz="2691" dirty="0">
                <a:solidFill>
                  <a:srgbClr val="FF0000"/>
                </a:solidFill>
                <a:latin typeface="Calibri"/>
                <a:cs typeface="Calibri"/>
              </a:rPr>
              <a:t>sebesar-besarnya	</a:t>
            </a:r>
            <a:r>
              <a:rPr sz="2691" spc="-4" dirty="0">
                <a:solidFill>
                  <a:srgbClr val="FF0000"/>
                </a:solidFill>
                <a:latin typeface="Calibri"/>
                <a:cs typeface="Calibri"/>
              </a:rPr>
              <a:t>kemakmuran</a:t>
            </a:r>
            <a:endParaRPr sz="2691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5054" y="4926594"/>
            <a:ext cx="977153" cy="823755"/>
          </a:xfrm>
          <a:prstGeom prst="rect">
            <a:avLst/>
          </a:prstGeom>
        </p:spPr>
        <p:txBody>
          <a:bodyPr vert="horz" wrap="square" lIns="0" tIns="53788" rIns="0" bIns="0" rtlCol="0">
            <a:spAutoFit/>
          </a:bodyPr>
          <a:lstStyle/>
          <a:p>
            <a:pPr marL="11206" marR="4483">
              <a:lnSpc>
                <a:spcPts val="2982"/>
              </a:lnSpc>
              <a:spcBef>
                <a:spcPts val="424"/>
              </a:spcBef>
            </a:pPr>
            <a:r>
              <a:rPr sz="2691" spc="4" dirty="0">
                <a:solidFill>
                  <a:srgbClr val="FF0000"/>
                </a:solidFill>
                <a:latin typeface="Calibri"/>
                <a:cs typeface="Calibri"/>
              </a:rPr>
              <a:t>bagi </a:t>
            </a:r>
            <a:r>
              <a:rPr sz="2691" spc="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91" spc="-44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91" spc="13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91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691" spc="-22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691" spc="-13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91" spc="22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91" spc="4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691"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6579C4F-9429-8EB5-03EA-9F06CB2E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67110" y="4045995"/>
            <a:ext cx="2027144" cy="1025338"/>
            <a:chOff x="830325" y="4585461"/>
            <a:chExt cx="2297430" cy="1162050"/>
          </a:xfrm>
        </p:grpSpPr>
        <p:sp>
          <p:nvSpPr>
            <p:cNvPr id="4" name="object 4"/>
            <p:cNvSpPr/>
            <p:nvPr/>
          </p:nvSpPr>
          <p:spPr>
            <a:xfrm>
              <a:off x="844295" y="4599431"/>
              <a:ext cx="2269490" cy="1134110"/>
            </a:xfrm>
            <a:custGeom>
              <a:avLst/>
              <a:gdLst/>
              <a:ahLst/>
              <a:cxnLst/>
              <a:rect l="l" t="t" r="r" b="b"/>
              <a:pathLst>
                <a:path w="2269490" h="1134110">
                  <a:moveTo>
                    <a:pt x="2154936" y="1133855"/>
                  </a:moveTo>
                  <a:lnTo>
                    <a:pt x="112775" y="1133855"/>
                  </a:lnTo>
                  <a:lnTo>
                    <a:pt x="68794" y="1125021"/>
                  </a:lnTo>
                  <a:lnTo>
                    <a:pt x="32956" y="1100899"/>
                  </a:lnTo>
                  <a:lnTo>
                    <a:pt x="8834" y="1065061"/>
                  </a:lnTo>
                  <a:lnTo>
                    <a:pt x="0" y="1021080"/>
                  </a:lnTo>
                  <a:lnTo>
                    <a:pt x="0" y="112775"/>
                  </a:lnTo>
                  <a:lnTo>
                    <a:pt x="8834" y="68794"/>
                  </a:lnTo>
                  <a:lnTo>
                    <a:pt x="32956" y="32956"/>
                  </a:lnTo>
                  <a:lnTo>
                    <a:pt x="68794" y="8834"/>
                  </a:lnTo>
                  <a:lnTo>
                    <a:pt x="112775" y="0"/>
                  </a:lnTo>
                  <a:lnTo>
                    <a:pt x="2154936" y="0"/>
                  </a:lnTo>
                  <a:lnTo>
                    <a:pt x="2199155" y="8834"/>
                  </a:lnTo>
                  <a:lnTo>
                    <a:pt x="2235517" y="32956"/>
                  </a:lnTo>
                  <a:lnTo>
                    <a:pt x="2260163" y="68794"/>
                  </a:lnTo>
                  <a:lnTo>
                    <a:pt x="2269236" y="112775"/>
                  </a:lnTo>
                  <a:lnTo>
                    <a:pt x="2269236" y="1021080"/>
                  </a:lnTo>
                  <a:lnTo>
                    <a:pt x="2260163" y="1065061"/>
                  </a:lnTo>
                  <a:lnTo>
                    <a:pt x="2235517" y="1100899"/>
                  </a:lnTo>
                  <a:lnTo>
                    <a:pt x="2199155" y="1125021"/>
                  </a:lnTo>
                  <a:lnTo>
                    <a:pt x="2154936" y="1133855"/>
                  </a:lnTo>
                  <a:close/>
                </a:path>
              </a:pathLst>
            </a:custGeom>
            <a:solidFill>
              <a:srgbClr val="BF504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844295" y="4599431"/>
              <a:ext cx="2269490" cy="1134110"/>
            </a:xfrm>
            <a:custGeom>
              <a:avLst/>
              <a:gdLst/>
              <a:ahLst/>
              <a:cxnLst/>
              <a:rect l="l" t="t" r="r" b="b"/>
              <a:pathLst>
                <a:path w="2269490" h="1134110">
                  <a:moveTo>
                    <a:pt x="0" y="112775"/>
                  </a:moveTo>
                  <a:lnTo>
                    <a:pt x="8834" y="68794"/>
                  </a:lnTo>
                  <a:lnTo>
                    <a:pt x="32956" y="32956"/>
                  </a:lnTo>
                  <a:lnTo>
                    <a:pt x="68794" y="8834"/>
                  </a:lnTo>
                  <a:lnTo>
                    <a:pt x="112775" y="0"/>
                  </a:lnTo>
                  <a:lnTo>
                    <a:pt x="2154936" y="0"/>
                  </a:lnTo>
                  <a:lnTo>
                    <a:pt x="2199155" y="8834"/>
                  </a:lnTo>
                  <a:lnTo>
                    <a:pt x="2235517" y="32956"/>
                  </a:lnTo>
                  <a:lnTo>
                    <a:pt x="2260163" y="68794"/>
                  </a:lnTo>
                  <a:lnTo>
                    <a:pt x="2269236" y="112775"/>
                  </a:lnTo>
                  <a:lnTo>
                    <a:pt x="2269236" y="1021080"/>
                  </a:lnTo>
                  <a:lnTo>
                    <a:pt x="2260163" y="1065061"/>
                  </a:lnTo>
                  <a:lnTo>
                    <a:pt x="2235517" y="1100899"/>
                  </a:lnTo>
                  <a:lnTo>
                    <a:pt x="2199155" y="1125021"/>
                  </a:lnTo>
                  <a:lnTo>
                    <a:pt x="2154936" y="1133855"/>
                  </a:lnTo>
                  <a:lnTo>
                    <a:pt x="112775" y="1133855"/>
                  </a:lnTo>
                  <a:lnTo>
                    <a:pt x="68794" y="1125021"/>
                  </a:lnTo>
                  <a:lnTo>
                    <a:pt x="32956" y="1100899"/>
                  </a:lnTo>
                  <a:lnTo>
                    <a:pt x="8834" y="1065061"/>
                  </a:lnTo>
                  <a:lnTo>
                    <a:pt x="0" y="1021080"/>
                  </a:lnTo>
                  <a:lnTo>
                    <a:pt x="0" y="112775"/>
                  </a:lnTo>
                  <a:close/>
                </a:path>
              </a:pathLst>
            </a:custGeom>
            <a:ln w="27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24726" y="4048432"/>
            <a:ext cx="1911724" cy="931439"/>
          </a:xfrm>
          <a:prstGeom prst="rect">
            <a:avLst/>
          </a:prstGeom>
        </p:spPr>
        <p:txBody>
          <a:bodyPr vert="horz" wrap="square" lIns="0" tIns="58831" rIns="0" bIns="0" rtlCol="0">
            <a:spAutoFit/>
          </a:bodyPr>
          <a:lstStyle/>
          <a:p>
            <a:pPr marL="11206" marR="4483" indent="650536">
              <a:lnSpc>
                <a:spcPts val="3406"/>
              </a:lnSpc>
              <a:spcBef>
                <a:spcPts val="463"/>
              </a:spcBef>
            </a:pPr>
            <a:r>
              <a:rPr sz="3088" spc="4" dirty="0">
                <a:latin typeface="Calibri"/>
                <a:cs typeface="Calibri"/>
              </a:rPr>
              <a:t>Self </a:t>
            </a:r>
            <a:r>
              <a:rPr sz="3088" spc="9" dirty="0">
                <a:latin typeface="Calibri"/>
                <a:cs typeface="Calibri"/>
              </a:rPr>
              <a:t> </a:t>
            </a:r>
            <a:r>
              <a:rPr sz="3088" spc="4" dirty="0">
                <a:latin typeface="Calibri"/>
                <a:cs typeface="Calibri"/>
              </a:rPr>
              <a:t>A</a:t>
            </a:r>
            <a:r>
              <a:rPr sz="3088" dirty="0">
                <a:latin typeface="Calibri"/>
                <a:cs typeface="Calibri"/>
              </a:rPr>
              <a:t>s</a:t>
            </a:r>
            <a:r>
              <a:rPr sz="3088" spc="31" dirty="0">
                <a:latin typeface="Calibri"/>
                <a:cs typeface="Calibri"/>
              </a:rPr>
              <a:t>s</a:t>
            </a:r>
            <a:r>
              <a:rPr sz="3088" spc="-22" dirty="0">
                <a:latin typeface="Calibri"/>
                <a:cs typeface="Calibri"/>
              </a:rPr>
              <a:t>e</a:t>
            </a:r>
            <a:r>
              <a:rPr sz="3088" spc="31" dirty="0">
                <a:latin typeface="Calibri"/>
                <a:cs typeface="Calibri"/>
              </a:rPr>
              <a:t>s</a:t>
            </a:r>
            <a:r>
              <a:rPr sz="3088" dirty="0">
                <a:latin typeface="Calibri"/>
                <a:cs typeface="Calibri"/>
              </a:rPr>
              <a:t>s</a:t>
            </a:r>
            <a:r>
              <a:rPr sz="3088" spc="9" dirty="0">
                <a:latin typeface="Calibri"/>
                <a:cs typeface="Calibri"/>
              </a:rPr>
              <a:t>me</a:t>
            </a:r>
            <a:r>
              <a:rPr sz="3088" spc="-44" dirty="0">
                <a:latin typeface="Calibri"/>
                <a:cs typeface="Calibri"/>
              </a:rPr>
              <a:t>n</a:t>
            </a:r>
            <a:r>
              <a:rPr sz="3088" spc="4" dirty="0">
                <a:latin typeface="Calibri"/>
                <a:cs typeface="Calibri"/>
              </a:rPr>
              <a:t>t</a:t>
            </a:r>
            <a:endParaRPr sz="3088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69377" y="3469116"/>
            <a:ext cx="2828365" cy="1102099"/>
            <a:chOff x="3099561" y="3931665"/>
            <a:chExt cx="3205480" cy="1249045"/>
          </a:xfrm>
        </p:grpSpPr>
        <p:sp>
          <p:nvSpPr>
            <p:cNvPr id="8" name="object 8"/>
            <p:cNvSpPr/>
            <p:nvPr/>
          </p:nvSpPr>
          <p:spPr>
            <a:xfrm>
              <a:off x="3113531" y="4514088"/>
              <a:ext cx="906780" cy="652780"/>
            </a:xfrm>
            <a:custGeom>
              <a:avLst/>
              <a:gdLst/>
              <a:ahLst/>
              <a:cxnLst/>
              <a:rect l="l" t="t" r="r" b="b"/>
              <a:pathLst>
                <a:path w="906779" h="652779">
                  <a:moveTo>
                    <a:pt x="0" y="652272"/>
                  </a:moveTo>
                  <a:lnTo>
                    <a:pt x="906779" y="0"/>
                  </a:lnTo>
                </a:path>
              </a:pathLst>
            </a:custGeom>
            <a:ln w="27432">
              <a:solidFill>
                <a:srgbClr val="8064A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4020311" y="3945635"/>
              <a:ext cx="2270760" cy="1135380"/>
            </a:xfrm>
            <a:custGeom>
              <a:avLst/>
              <a:gdLst/>
              <a:ahLst/>
              <a:cxnLst/>
              <a:rect l="l" t="t" r="r" b="b"/>
              <a:pathLst>
                <a:path w="2270760" h="1135379">
                  <a:moveTo>
                    <a:pt x="2156459" y="1135379"/>
                  </a:moveTo>
                  <a:lnTo>
                    <a:pt x="114300" y="1135379"/>
                  </a:lnTo>
                  <a:lnTo>
                    <a:pt x="70080" y="1126545"/>
                  </a:lnTo>
                  <a:lnTo>
                    <a:pt x="33718" y="1102423"/>
                  </a:lnTo>
                  <a:lnTo>
                    <a:pt x="9072" y="1066585"/>
                  </a:lnTo>
                  <a:lnTo>
                    <a:pt x="0" y="1022604"/>
                  </a:lnTo>
                  <a:lnTo>
                    <a:pt x="0" y="114300"/>
                  </a:lnTo>
                  <a:lnTo>
                    <a:pt x="9072" y="70080"/>
                  </a:lnTo>
                  <a:lnTo>
                    <a:pt x="33718" y="33718"/>
                  </a:lnTo>
                  <a:lnTo>
                    <a:pt x="70080" y="9072"/>
                  </a:lnTo>
                  <a:lnTo>
                    <a:pt x="114300" y="0"/>
                  </a:lnTo>
                  <a:lnTo>
                    <a:pt x="2156459" y="0"/>
                  </a:lnTo>
                  <a:lnTo>
                    <a:pt x="2200679" y="9072"/>
                  </a:lnTo>
                  <a:lnTo>
                    <a:pt x="2237041" y="33718"/>
                  </a:lnTo>
                  <a:lnTo>
                    <a:pt x="2261687" y="70080"/>
                  </a:lnTo>
                  <a:lnTo>
                    <a:pt x="2270759" y="114300"/>
                  </a:lnTo>
                  <a:lnTo>
                    <a:pt x="2270759" y="1022604"/>
                  </a:lnTo>
                  <a:lnTo>
                    <a:pt x="2261687" y="1066585"/>
                  </a:lnTo>
                  <a:lnTo>
                    <a:pt x="2237041" y="1102423"/>
                  </a:lnTo>
                  <a:lnTo>
                    <a:pt x="2200679" y="1126545"/>
                  </a:lnTo>
                  <a:lnTo>
                    <a:pt x="2156459" y="1135379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020311" y="3945635"/>
              <a:ext cx="2270760" cy="1135380"/>
            </a:xfrm>
            <a:custGeom>
              <a:avLst/>
              <a:gdLst/>
              <a:ahLst/>
              <a:cxnLst/>
              <a:rect l="l" t="t" r="r" b="b"/>
              <a:pathLst>
                <a:path w="2270760" h="1135379">
                  <a:moveTo>
                    <a:pt x="0" y="114300"/>
                  </a:moveTo>
                  <a:lnTo>
                    <a:pt x="9072" y="70080"/>
                  </a:lnTo>
                  <a:lnTo>
                    <a:pt x="33718" y="33718"/>
                  </a:lnTo>
                  <a:lnTo>
                    <a:pt x="70080" y="9072"/>
                  </a:lnTo>
                  <a:lnTo>
                    <a:pt x="114300" y="0"/>
                  </a:lnTo>
                  <a:lnTo>
                    <a:pt x="2156459" y="0"/>
                  </a:lnTo>
                  <a:lnTo>
                    <a:pt x="2200679" y="9072"/>
                  </a:lnTo>
                  <a:lnTo>
                    <a:pt x="2237041" y="33718"/>
                  </a:lnTo>
                  <a:lnTo>
                    <a:pt x="2261687" y="70080"/>
                  </a:lnTo>
                  <a:lnTo>
                    <a:pt x="2270759" y="114300"/>
                  </a:lnTo>
                  <a:lnTo>
                    <a:pt x="2270759" y="1022604"/>
                  </a:lnTo>
                  <a:lnTo>
                    <a:pt x="2261687" y="1066585"/>
                  </a:lnTo>
                  <a:lnTo>
                    <a:pt x="2237041" y="1102423"/>
                  </a:lnTo>
                  <a:lnTo>
                    <a:pt x="2200679" y="1126545"/>
                  </a:lnTo>
                  <a:lnTo>
                    <a:pt x="2156459" y="1135379"/>
                  </a:lnTo>
                  <a:lnTo>
                    <a:pt x="114300" y="1135379"/>
                  </a:lnTo>
                  <a:lnTo>
                    <a:pt x="70080" y="1126545"/>
                  </a:lnTo>
                  <a:lnTo>
                    <a:pt x="33718" y="1102423"/>
                  </a:lnTo>
                  <a:lnTo>
                    <a:pt x="9072" y="1066585"/>
                  </a:lnTo>
                  <a:lnTo>
                    <a:pt x="0" y="1022604"/>
                  </a:lnTo>
                  <a:lnTo>
                    <a:pt x="0" y="114300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10375" y="3472826"/>
            <a:ext cx="1145241" cy="931439"/>
          </a:xfrm>
          <a:prstGeom prst="rect">
            <a:avLst/>
          </a:prstGeom>
        </p:spPr>
        <p:txBody>
          <a:bodyPr vert="horz" wrap="square" lIns="0" tIns="58831" rIns="0" bIns="0" rtlCol="0">
            <a:spAutoFit/>
          </a:bodyPr>
          <a:lstStyle/>
          <a:p>
            <a:pPr marL="11206" marR="4483" indent="76204">
              <a:lnSpc>
                <a:spcPts val="3406"/>
              </a:lnSpc>
              <a:spcBef>
                <a:spcPts val="463"/>
              </a:spcBef>
            </a:pPr>
            <a:r>
              <a:rPr sz="3088" spc="-13" dirty="0">
                <a:latin typeface="Calibri"/>
                <a:cs typeface="Calibri"/>
              </a:rPr>
              <a:t>Orang </a:t>
            </a:r>
            <a:r>
              <a:rPr sz="3088" spc="-688" dirty="0">
                <a:latin typeface="Calibri"/>
                <a:cs typeface="Calibri"/>
              </a:rPr>
              <a:t> </a:t>
            </a:r>
            <a:r>
              <a:rPr sz="3088" spc="13" dirty="0">
                <a:latin typeface="Calibri"/>
                <a:cs typeface="Calibri"/>
              </a:rPr>
              <a:t>P</a:t>
            </a:r>
            <a:r>
              <a:rPr sz="3088" spc="-26" dirty="0">
                <a:latin typeface="Calibri"/>
                <a:cs typeface="Calibri"/>
              </a:rPr>
              <a:t>r</a:t>
            </a:r>
            <a:r>
              <a:rPr sz="3088" dirty="0">
                <a:latin typeface="Calibri"/>
                <a:cs typeface="Calibri"/>
              </a:rPr>
              <a:t>i</a:t>
            </a:r>
            <a:r>
              <a:rPr sz="3088" spc="18" dirty="0">
                <a:latin typeface="Calibri"/>
                <a:cs typeface="Calibri"/>
              </a:rPr>
              <a:t>b</a:t>
            </a:r>
            <a:r>
              <a:rPr sz="3088" spc="4" dirty="0">
                <a:latin typeface="Calibri"/>
                <a:cs typeface="Calibri"/>
              </a:rPr>
              <a:t>a</a:t>
            </a:r>
            <a:r>
              <a:rPr sz="3088" spc="-13" dirty="0">
                <a:latin typeface="Calibri"/>
                <a:cs typeface="Calibri"/>
              </a:rPr>
              <a:t>d</a:t>
            </a:r>
            <a:r>
              <a:rPr sz="3088" dirty="0">
                <a:latin typeface="Calibri"/>
                <a:cs typeface="Calibri"/>
              </a:rPr>
              <a:t>i</a:t>
            </a:r>
            <a:endParaRPr sz="3088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673089" y="2893583"/>
            <a:ext cx="2828365" cy="1102099"/>
            <a:chOff x="6277101" y="3279394"/>
            <a:chExt cx="3205480" cy="1249045"/>
          </a:xfrm>
        </p:grpSpPr>
        <p:sp>
          <p:nvSpPr>
            <p:cNvPr id="13" name="object 13"/>
            <p:cNvSpPr/>
            <p:nvPr/>
          </p:nvSpPr>
          <p:spPr>
            <a:xfrm>
              <a:off x="6291071" y="3861815"/>
              <a:ext cx="906780" cy="652780"/>
            </a:xfrm>
            <a:custGeom>
              <a:avLst/>
              <a:gdLst/>
              <a:ahLst/>
              <a:cxnLst/>
              <a:rect l="l" t="t" r="r" b="b"/>
              <a:pathLst>
                <a:path w="906779" h="652779">
                  <a:moveTo>
                    <a:pt x="0" y="652272"/>
                  </a:moveTo>
                  <a:lnTo>
                    <a:pt x="906780" y="0"/>
                  </a:lnTo>
                </a:path>
              </a:pathLst>
            </a:custGeom>
            <a:ln w="27432">
              <a:solidFill>
                <a:srgbClr val="4BACC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7851" y="3293364"/>
              <a:ext cx="2270760" cy="1135380"/>
            </a:xfrm>
            <a:custGeom>
              <a:avLst/>
              <a:gdLst/>
              <a:ahLst/>
              <a:cxnLst/>
              <a:rect l="l" t="t" r="r" b="b"/>
              <a:pathLst>
                <a:path w="2270759" h="1135379">
                  <a:moveTo>
                    <a:pt x="2156459" y="1135379"/>
                  </a:moveTo>
                  <a:lnTo>
                    <a:pt x="114300" y="1135379"/>
                  </a:lnTo>
                  <a:lnTo>
                    <a:pt x="70080" y="1126307"/>
                  </a:lnTo>
                  <a:lnTo>
                    <a:pt x="33718" y="1101661"/>
                  </a:lnTo>
                  <a:lnTo>
                    <a:pt x="9072" y="1065299"/>
                  </a:lnTo>
                  <a:lnTo>
                    <a:pt x="0" y="1021079"/>
                  </a:lnTo>
                  <a:lnTo>
                    <a:pt x="0" y="114300"/>
                  </a:lnTo>
                  <a:lnTo>
                    <a:pt x="9072" y="70080"/>
                  </a:lnTo>
                  <a:lnTo>
                    <a:pt x="33718" y="33718"/>
                  </a:lnTo>
                  <a:lnTo>
                    <a:pt x="70080" y="9072"/>
                  </a:lnTo>
                  <a:lnTo>
                    <a:pt x="114300" y="0"/>
                  </a:lnTo>
                  <a:lnTo>
                    <a:pt x="2156459" y="0"/>
                  </a:lnTo>
                  <a:lnTo>
                    <a:pt x="2200679" y="9072"/>
                  </a:lnTo>
                  <a:lnTo>
                    <a:pt x="2237041" y="33718"/>
                  </a:lnTo>
                  <a:lnTo>
                    <a:pt x="2261687" y="70080"/>
                  </a:lnTo>
                  <a:lnTo>
                    <a:pt x="2270759" y="114300"/>
                  </a:lnTo>
                  <a:lnTo>
                    <a:pt x="2270759" y="1021079"/>
                  </a:lnTo>
                  <a:lnTo>
                    <a:pt x="2261687" y="1065299"/>
                  </a:lnTo>
                  <a:lnTo>
                    <a:pt x="2237041" y="1101661"/>
                  </a:lnTo>
                  <a:lnTo>
                    <a:pt x="2200679" y="1126307"/>
                  </a:lnTo>
                  <a:lnTo>
                    <a:pt x="2156459" y="1135379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7197851" y="3293364"/>
              <a:ext cx="2270760" cy="1135380"/>
            </a:xfrm>
            <a:custGeom>
              <a:avLst/>
              <a:gdLst/>
              <a:ahLst/>
              <a:cxnLst/>
              <a:rect l="l" t="t" r="r" b="b"/>
              <a:pathLst>
                <a:path w="2270759" h="1135379">
                  <a:moveTo>
                    <a:pt x="0" y="114300"/>
                  </a:moveTo>
                  <a:lnTo>
                    <a:pt x="9072" y="70080"/>
                  </a:lnTo>
                  <a:lnTo>
                    <a:pt x="33718" y="33718"/>
                  </a:lnTo>
                  <a:lnTo>
                    <a:pt x="70080" y="9072"/>
                  </a:lnTo>
                  <a:lnTo>
                    <a:pt x="114300" y="0"/>
                  </a:lnTo>
                  <a:lnTo>
                    <a:pt x="2156459" y="0"/>
                  </a:lnTo>
                  <a:lnTo>
                    <a:pt x="2200679" y="9072"/>
                  </a:lnTo>
                  <a:lnTo>
                    <a:pt x="2237041" y="33718"/>
                  </a:lnTo>
                  <a:lnTo>
                    <a:pt x="2261687" y="70080"/>
                  </a:lnTo>
                  <a:lnTo>
                    <a:pt x="2270759" y="114300"/>
                  </a:lnTo>
                  <a:lnTo>
                    <a:pt x="2270759" y="1021079"/>
                  </a:lnTo>
                  <a:lnTo>
                    <a:pt x="2261687" y="1065299"/>
                  </a:lnTo>
                  <a:lnTo>
                    <a:pt x="2237041" y="1101661"/>
                  </a:lnTo>
                  <a:lnTo>
                    <a:pt x="2200679" y="1126307"/>
                  </a:lnTo>
                  <a:lnTo>
                    <a:pt x="2156459" y="1135379"/>
                  </a:lnTo>
                  <a:lnTo>
                    <a:pt x="114300" y="1135379"/>
                  </a:lnTo>
                  <a:lnTo>
                    <a:pt x="70080" y="1126307"/>
                  </a:lnTo>
                  <a:lnTo>
                    <a:pt x="33718" y="1101661"/>
                  </a:lnTo>
                  <a:lnTo>
                    <a:pt x="9072" y="1065299"/>
                  </a:lnTo>
                  <a:lnTo>
                    <a:pt x="0" y="1021079"/>
                  </a:lnTo>
                  <a:lnTo>
                    <a:pt x="0" y="114300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979940" y="3113842"/>
            <a:ext cx="1015253" cy="48820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3088" dirty="0">
                <a:latin typeface="Calibri"/>
                <a:cs typeface="Calibri"/>
              </a:rPr>
              <a:t>Us</a:t>
            </a:r>
            <a:r>
              <a:rPr sz="3088" spc="4" dirty="0">
                <a:latin typeface="Calibri"/>
                <a:cs typeface="Calibri"/>
              </a:rPr>
              <a:t>a</a:t>
            </a:r>
            <a:r>
              <a:rPr sz="3088" spc="18" dirty="0">
                <a:latin typeface="Calibri"/>
                <a:cs typeface="Calibri"/>
              </a:rPr>
              <a:t>h</a:t>
            </a:r>
            <a:r>
              <a:rPr sz="3088" spc="4" dirty="0">
                <a:latin typeface="Calibri"/>
                <a:cs typeface="Calibri"/>
              </a:rPr>
              <a:t>a</a:t>
            </a:r>
            <a:endParaRPr sz="3088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73089" y="3970691"/>
            <a:ext cx="2828365" cy="1100418"/>
            <a:chOff x="6277101" y="4500117"/>
            <a:chExt cx="3205480" cy="1247140"/>
          </a:xfrm>
        </p:grpSpPr>
        <p:sp>
          <p:nvSpPr>
            <p:cNvPr id="18" name="object 18"/>
            <p:cNvSpPr/>
            <p:nvPr/>
          </p:nvSpPr>
          <p:spPr>
            <a:xfrm>
              <a:off x="6291071" y="4514087"/>
              <a:ext cx="906780" cy="652780"/>
            </a:xfrm>
            <a:custGeom>
              <a:avLst/>
              <a:gdLst/>
              <a:ahLst/>
              <a:cxnLst/>
              <a:rect l="l" t="t" r="r" b="b"/>
              <a:pathLst>
                <a:path w="906779" h="652779">
                  <a:moveTo>
                    <a:pt x="0" y="0"/>
                  </a:moveTo>
                  <a:lnTo>
                    <a:pt x="906780" y="652272"/>
                  </a:lnTo>
                </a:path>
              </a:pathLst>
            </a:custGeom>
            <a:ln w="27432">
              <a:solidFill>
                <a:srgbClr val="4BACC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7197851" y="4599431"/>
              <a:ext cx="2270760" cy="1134110"/>
            </a:xfrm>
            <a:custGeom>
              <a:avLst/>
              <a:gdLst/>
              <a:ahLst/>
              <a:cxnLst/>
              <a:rect l="l" t="t" r="r" b="b"/>
              <a:pathLst>
                <a:path w="2270759" h="1134110">
                  <a:moveTo>
                    <a:pt x="2156459" y="1133855"/>
                  </a:moveTo>
                  <a:lnTo>
                    <a:pt x="114300" y="1133855"/>
                  </a:lnTo>
                  <a:lnTo>
                    <a:pt x="70080" y="1125021"/>
                  </a:lnTo>
                  <a:lnTo>
                    <a:pt x="33718" y="1100899"/>
                  </a:lnTo>
                  <a:lnTo>
                    <a:pt x="9072" y="1065061"/>
                  </a:lnTo>
                  <a:lnTo>
                    <a:pt x="0" y="1021080"/>
                  </a:lnTo>
                  <a:lnTo>
                    <a:pt x="0" y="112775"/>
                  </a:lnTo>
                  <a:lnTo>
                    <a:pt x="9072" y="68794"/>
                  </a:lnTo>
                  <a:lnTo>
                    <a:pt x="33718" y="32956"/>
                  </a:lnTo>
                  <a:lnTo>
                    <a:pt x="70080" y="8834"/>
                  </a:lnTo>
                  <a:lnTo>
                    <a:pt x="114300" y="0"/>
                  </a:lnTo>
                  <a:lnTo>
                    <a:pt x="2156459" y="0"/>
                  </a:lnTo>
                  <a:lnTo>
                    <a:pt x="2200679" y="8834"/>
                  </a:lnTo>
                  <a:lnTo>
                    <a:pt x="2237041" y="32956"/>
                  </a:lnTo>
                  <a:lnTo>
                    <a:pt x="2261687" y="68794"/>
                  </a:lnTo>
                  <a:lnTo>
                    <a:pt x="2270759" y="112775"/>
                  </a:lnTo>
                  <a:lnTo>
                    <a:pt x="2270759" y="1021080"/>
                  </a:lnTo>
                  <a:lnTo>
                    <a:pt x="2261687" y="1065061"/>
                  </a:lnTo>
                  <a:lnTo>
                    <a:pt x="2237041" y="1100899"/>
                  </a:lnTo>
                  <a:lnTo>
                    <a:pt x="2200679" y="1125021"/>
                  </a:lnTo>
                  <a:lnTo>
                    <a:pt x="2156459" y="1133855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7197851" y="4599431"/>
              <a:ext cx="2270760" cy="1134110"/>
            </a:xfrm>
            <a:custGeom>
              <a:avLst/>
              <a:gdLst/>
              <a:ahLst/>
              <a:cxnLst/>
              <a:rect l="l" t="t" r="r" b="b"/>
              <a:pathLst>
                <a:path w="2270759" h="1134110">
                  <a:moveTo>
                    <a:pt x="0" y="112775"/>
                  </a:moveTo>
                  <a:lnTo>
                    <a:pt x="9072" y="68794"/>
                  </a:lnTo>
                  <a:lnTo>
                    <a:pt x="33718" y="32956"/>
                  </a:lnTo>
                  <a:lnTo>
                    <a:pt x="70080" y="8834"/>
                  </a:lnTo>
                  <a:lnTo>
                    <a:pt x="114300" y="0"/>
                  </a:lnTo>
                  <a:lnTo>
                    <a:pt x="2156459" y="0"/>
                  </a:lnTo>
                  <a:lnTo>
                    <a:pt x="2200679" y="8834"/>
                  </a:lnTo>
                  <a:lnTo>
                    <a:pt x="2237041" y="32956"/>
                  </a:lnTo>
                  <a:lnTo>
                    <a:pt x="2261687" y="68794"/>
                  </a:lnTo>
                  <a:lnTo>
                    <a:pt x="2270759" y="112775"/>
                  </a:lnTo>
                  <a:lnTo>
                    <a:pt x="2270759" y="1021080"/>
                  </a:lnTo>
                  <a:lnTo>
                    <a:pt x="2261687" y="1065061"/>
                  </a:lnTo>
                  <a:lnTo>
                    <a:pt x="2237041" y="1100899"/>
                  </a:lnTo>
                  <a:lnTo>
                    <a:pt x="2200679" y="1125021"/>
                  </a:lnTo>
                  <a:lnTo>
                    <a:pt x="2156459" y="1133855"/>
                  </a:lnTo>
                  <a:lnTo>
                    <a:pt x="114300" y="1133855"/>
                  </a:lnTo>
                  <a:lnTo>
                    <a:pt x="70080" y="1125021"/>
                  </a:lnTo>
                  <a:lnTo>
                    <a:pt x="33718" y="1100899"/>
                  </a:lnTo>
                  <a:lnTo>
                    <a:pt x="9072" y="1065061"/>
                  </a:lnTo>
                  <a:lnTo>
                    <a:pt x="0" y="1021080"/>
                  </a:lnTo>
                  <a:lnTo>
                    <a:pt x="0" y="112775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819879" y="4264862"/>
            <a:ext cx="1334621" cy="48820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3088" spc="-49" dirty="0">
                <a:latin typeface="Calibri"/>
                <a:cs typeface="Calibri"/>
              </a:rPr>
              <a:t>P</a:t>
            </a:r>
            <a:r>
              <a:rPr sz="3088" spc="-22" dirty="0">
                <a:latin typeface="Calibri"/>
                <a:cs typeface="Calibri"/>
              </a:rPr>
              <a:t>e</a:t>
            </a:r>
            <a:r>
              <a:rPr sz="3088" spc="-31" dirty="0">
                <a:latin typeface="Calibri"/>
                <a:cs typeface="Calibri"/>
              </a:rPr>
              <a:t>g</a:t>
            </a:r>
            <a:r>
              <a:rPr sz="3088" spc="-26" dirty="0">
                <a:latin typeface="Calibri"/>
                <a:cs typeface="Calibri"/>
              </a:rPr>
              <a:t>a</a:t>
            </a:r>
            <a:r>
              <a:rPr sz="3088" spc="-40" dirty="0">
                <a:latin typeface="Calibri"/>
                <a:cs typeface="Calibri"/>
              </a:rPr>
              <a:t>w</a:t>
            </a:r>
            <a:r>
              <a:rPr sz="3088" spc="4" dirty="0">
                <a:latin typeface="Calibri"/>
                <a:cs typeface="Calibri"/>
              </a:rPr>
              <a:t>ai</a:t>
            </a:r>
            <a:endParaRPr sz="3088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69602" y="4546450"/>
            <a:ext cx="2828365" cy="1100418"/>
            <a:chOff x="3099816" y="5152644"/>
            <a:chExt cx="3205480" cy="1247140"/>
          </a:xfrm>
        </p:grpSpPr>
        <p:sp>
          <p:nvSpPr>
            <p:cNvPr id="23" name="object 23"/>
            <p:cNvSpPr/>
            <p:nvPr/>
          </p:nvSpPr>
          <p:spPr>
            <a:xfrm>
              <a:off x="3113532" y="5166360"/>
              <a:ext cx="906780" cy="652780"/>
            </a:xfrm>
            <a:custGeom>
              <a:avLst/>
              <a:gdLst/>
              <a:ahLst/>
              <a:cxnLst/>
              <a:rect l="l" t="t" r="r" b="b"/>
              <a:pathLst>
                <a:path w="906779" h="652779">
                  <a:moveTo>
                    <a:pt x="0" y="0"/>
                  </a:moveTo>
                  <a:lnTo>
                    <a:pt x="906779" y="652271"/>
                  </a:lnTo>
                </a:path>
              </a:pathLst>
            </a:custGeom>
            <a:ln w="27432">
              <a:solidFill>
                <a:srgbClr val="8064A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20311" y="5251704"/>
              <a:ext cx="2270760" cy="1134110"/>
            </a:xfrm>
            <a:custGeom>
              <a:avLst/>
              <a:gdLst/>
              <a:ahLst/>
              <a:cxnLst/>
              <a:rect l="l" t="t" r="r" b="b"/>
              <a:pathLst>
                <a:path w="2270760" h="1134110">
                  <a:moveTo>
                    <a:pt x="2156459" y="1133855"/>
                  </a:moveTo>
                  <a:lnTo>
                    <a:pt x="114300" y="1133855"/>
                  </a:lnTo>
                  <a:lnTo>
                    <a:pt x="70080" y="1125021"/>
                  </a:lnTo>
                  <a:lnTo>
                    <a:pt x="33718" y="1100899"/>
                  </a:lnTo>
                  <a:lnTo>
                    <a:pt x="9072" y="1065061"/>
                  </a:lnTo>
                  <a:lnTo>
                    <a:pt x="0" y="1021080"/>
                  </a:lnTo>
                  <a:lnTo>
                    <a:pt x="0" y="112775"/>
                  </a:lnTo>
                  <a:lnTo>
                    <a:pt x="9072" y="68794"/>
                  </a:lnTo>
                  <a:lnTo>
                    <a:pt x="33718" y="32956"/>
                  </a:lnTo>
                  <a:lnTo>
                    <a:pt x="70080" y="8834"/>
                  </a:lnTo>
                  <a:lnTo>
                    <a:pt x="114300" y="0"/>
                  </a:lnTo>
                  <a:lnTo>
                    <a:pt x="2156459" y="0"/>
                  </a:lnTo>
                  <a:lnTo>
                    <a:pt x="2200679" y="8834"/>
                  </a:lnTo>
                  <a:lnTo>
                    <a:pt x="2237041" y="32956"/>
                  </a:lnTo>
                  <a:lnTo>
                    <a:pt x="2261687" y="68794"/>
                  </a:lnTo>
                  <a:lnTo>
                    <a:pt x="2270759" y="112775"/>
                  </a:lnTo>
                  <a:lnTo>
                    <a:pt x="2270759" y="1021080"/>
                  </a:lnTo>
                  <a:lnTo>
                    <a:pt x="2261687" y="1065061"/>
                  </a:lnTo>
                  <a:lnTo>
                    <a:pt x="2237041" y="1100899"/>
                  </a:lnTo>
                  <a:lnTo>
                    <a:pt x="2200679" y="1125021"/>
                  </a:lnTo>
                  <a:lnTo>
                    <a:pt x="2156459" y="1133855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20311" y="5251704"/>
              <a:ext cx="2270760" cy="1134110"/>
            </a:xfrm>
            <a:custGeom>
              <a:avLst/>
              <a:gdLst/>
              <a:ahLst/>
              <a:cxnLst/>
              <a:rect l="l" t="t" r="r" b="b"/>
              <a:pathLst>
                <a:path w="2270760" h="1134110">
                  <a:moveTo>
                    <a:pt x="0" y="112775"/>
                  </a:moveTo>
                  <a:lnTo>
                    <a:pt x="9072" y="68794"/>
                  </a:lnTo>
                  <a:lnTo>
                    <a:pt x="33718" y="32956"/>
                  </a:lnTo>
                  <a:lnTo>
                    <a:pt x="70080" y="8834"/>
                  </a:lnTo>
                  <a:lnTo>
                    <a:pt x="114300" y="0"/>
                  </a:lnTo>
                  <a:lnTo>
                    <a:pt x="2156459" y="0"/>
                  </a:lnTo>
                  <a:lnTo>
                    <a:pt x="2200679" y="8834"/>
                  </a:lnTo>
                  <a:lnTo>
                    <a:pt x="2237041" y="32956"/>
                  </a:lnTo>
                  <a:lnTo>
                    <a:pt x="2261687" y="68794"/>
                  </a:lnTo>
                  <a:lnTo>
                    <a:pt x="2270759" y="112775"/>
                  </a:lnTo>
                  <a:lnTo>
                    <a:pt x="2270759" y="1021080"/>
                  </a:lnTo>
                  <a:lnTo>
                    <a:pt x="2261687" y="1065061"/>
                  </a:lnTo>
                  <a:lnTo>
                    <a:pt x="2237041" y="1100899"/>
                  </a:lnTo>
                  <a:lnTo>
                    <a:pt x="2200679" y="1125021"/>
                  </a:lnTo>
                  <a:lnTo>
                    <a:pt x="2156459" y="1133855"/>
                  </a:lnTo>
                  <a:lnTo>
                    <a:pt x="114300" y="1133855"/>
                  </a:lnTo>
                  <a:lnTo>
                    <a:pt x="70080" y="1125021"/>
                  </a:lnTo>
                  <a:lnTo>
                    <a:pt x="33718" y="1100899"/>
                  </a:lnTo>
                  <a:lnTo>
                    <a:pt x="9072" y="1065061"/>
                  </a:lnTo>
                  <a:lnTo>
                    <a:pt x="0" y="1021080"/>
                  </a:lnTo>
                  <a:lnTo>
                    <a:pt x="0" y="112775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169436" y="4840468"/>
            <a:ext cx="1025338" cy="48820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3088" spc="-9" dirty="0">
                <a:latin typeface="Calibri"/>
                <a:cs typeface="Calibri"/>
              </a:rPr>
              <a:t>B</a:t>
            </a:r>
            <a:r>
              <a:rPr sz="3088" spc="4" dirty="0">
                <a:latin typeface="Calibri"/>
                <a:cs typeface="Calibri"/>
              </a:rPr>
              <a:t>a</a:t>
            </a:r>
            <a:r>
              <a:rPr sz="3088" spc="18" dirty="0">
                <a:latin typeface="Calibri"/>
                <a:cs typeface="Calibri"/>
              </a:rPr>
              <a:t>d</a:t>
            </a:r>
            <a:r>
              <a:rPr sz="3088" spc="-26" dirty="0">
                <a:latin typeface="Calibri"/>
                <a:cs typeface="Calibri"/>
              </a:rPr>
              <a:t>a</a:t>
            </a:r>
            <a:r>
              <a:rPr sz="3088" spc="4" dirty="0">
                <a:latin typeface="Calibri"/>
                <a:cs typeface="Calibri"/>
              </a:rPr>
              <a:t>n</a:t>
            </a:r>
            <a:endParaRPr sz="3088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581" y="2170355"/>
            <a:ext cx="4656716" cy="416858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CBCE8885-8C04-84F7-A1F5-485E0F38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4699" y="968370"/>
            <a:ext cx="2958353" cy="55780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21291" rIns="0" bIns="0" rtlCol="0" anchor="ctr">
            <a:spAutoFit/>
          </a:bodyPr>
          <a:lstStyle/>
          <a:p>
            <a:pPr marL="135598">
              <a:spcBef>
                <a:spcPts val="168"/>
              </a:spcBef>
            </a:pPr>
            <a:r>
              <a:rPr sz="3485" spc="-53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485" spc="-22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485" spc="-19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485" spc="-84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3485" spc="-19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485" spc="-1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485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85" spc="22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485" spc="-106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3485" spc="-44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endParaRPr sz="3485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1179" y="2530736"/>
            <a:ext cx="3901328" cy="791134"/>
          </a:xfrm>
          <a:custGeom>
            <a:avLst/>
            <a:gdLst/>
            <a:ahLst/>
            <a:cxnLst/>
            <a:rect l="l" t="t" r="r" b="b"/>
            <a:pathLst>
              <a:path w="4421505" h="896620">
                <a:moveTo>
                  <a:pt x="272795" y="880872"/>
                </a:moveTo>
                <a:lnTo>
                  <a:pt x="0" y="880872"/>
                </a:lnTo>
                <a:lnTo>
                  <a:pt x="0" y="0"/>
                </a:lnTo>
                <a:lnTo>
                  <a:pt x="452913" y="0"/>
                </a:lnTo>
                <a:lnTo>
                  <a:pt x="509139" y="2857"/>
                </a:lnTo>
                <a:lnTo>
                  <a:pt x="559407" y="11315"/>
                </a:lnTo>
                <a:lnTo>
                  <a:pt x="603728" y="25374"/>
                </a:lnTo>
                <a:lnTo>
                  <a:pt x="642109" y="45034"/>
                </a:lnTo>
                <a:lnTo>
                  <a:pt x="674560" y="70294"/>
                </a:lnTo>
                <a:lnTo>
                  <a:pt x="706814" y="109138"/>
                </a:lnTo>
                <a:lnTo>
                  <a:pt x="729853" y="155376"/>
                </a:lnTo>
                <a:lnTo>
                  <a:pt x="735763" y="178307"/>
                </a:lnTo>
                <a:lnTo>
                  <a:pt x="272795" y="178307"/>
                </a:lnTo>
                <a:lnTo>
                  <a:pt x="272795" y="374904"/>
                </a:lnTo>
                <a:lnTo>
                  <a:pt x="732533" y="374904"/>
                </a:lnTo>
                <a:lnTo>
                  <a:pt x="719336" y="409079"/>
                </a:lnTo>
                <a:lnTo>
                  <a:pt x="696797" y="446055"/>
                </a:lnTo>
                <a:lnTo>
                  <a:pt x="667797" y="478345"/>
                </a:lnTo>
                <a:lnTo>
                  <a:pt x="632238" y="505343"/>
                </a:lnTo>
                <a:lnTo>
                  <a:pt x="589907" y="526328"/>
                </a:lnTo>
                <a:lnTo>
                  <a:pt x="540801" y="541301"/>
                </a:lnTo>
                <a:lnTo>
                  <a:pt x="484914" y="550263"/>
                </a:lnTo>
                <a:lnTo>
                  <a:pt x="422243" y="553212"/>
                </a:lnTo>
                <a:lnTo>
                  <a:pt x="272795" y="553212"/>
                </a:lnTo>
                <a:lnTo>
                  <a:pt x="272795" y="880872"/>
                </a:lnTo>
                <a:close/>
              </a:path>
              <a:path w="4421505" h="896620">
                <a:moveTo>
                  <a:pt x="974217" y="880872"/>
                </a:moveTo>
                <a:lnTo>
                  <a:pt x="696468" y="880872"/>
                </a:lnTo>
                <a:lnTo>
                  <a:pt x="1026604" y="0"/>
                </a:lnTo>
                <a:lnTo>
                  <a:pt x="1324641" y="0"/>
                </a:lnTo>
                <a:lnTo>
                  <a:pt x="1410391" y="228600"/>
                </a:lnTo>
                <a:lnTo>
                  <a:pt x="1172718" y="228600"/>
                </a:lnTo>
                <a:lnTo>
                  <a:pt x="1076229" y="545592"/>
                </a:lnTo>
                <a:lnTo>
                  <a:pt x="1529297" y="545592"/>
                </a:lnTo>
                <a:lnTo>
                  <a:pt x="1600755" y="736092"/>
                </a:lnTo>
                <a:lnTo>
                  <a:pt x="1018222" y="736092"/>
                </a:lnTo>
                <a:lnTo>
                  <a:pt x="974217" y="880872"/>
                </a:lnTo>
                <a:close/>
              </a:path>
              <a:path w="4421505" h="896620">
                <a:moveTo>
                  <a:pt x="732533" y="374904"/>
                </a:moveTo>
                <a:lnTo>
                  <a:pt x="339852" y="374904"/>
                </a:lnTo>
                <a:lnTo>
                  <a:pt x="376496" y="373259"/>
                </a:lnTo>
                <a:lnTo>
                  <a:pt x="407265" y="368176"/>
                </a:lnTo>
                <a:lnTo>
                  <a:pt x="451104" y="347662"/>
                </a:lnTo>
                <a:lnTo>
                  <a:pt x="475107" y="316503"/>
                </a:lnTo>
                <a:lnTo>
                  <a:pt x="483108" y="277558"/>
                </a:lnTo>
                <a:lnTo>
                  <a:pt x="481374" y="257627"/>
                </a:lnTo>
                <a:lnTo>
                  <a:pt x="455295" y="207264"/>
                </a:lnTo>
                <a:lnTo>
                  <a:pt x="415290" y="185606"/>
                </a:lnTo>
                <a:lnTo>
                  <a:pt x="350710" y="178307"/>
                </a:lnTo>
                <a:lnTo>
                  <a:pt x="735763" y="178307"/>
                </a:lnTo>
                <a:lnTo>
                  <a:pt x="743676" y="209008"/>
                </a:lnTo>
                <a:lnTo>
                  <a:pt x="748284" y="270033"/>
                </a:lnTo>
                <a:lnTo>
                  <a:pt x="745070" y="321068"/>
                </a:lnTo>
                <a:lnTo>
                  <a:pt x="735424" y="367417"/>
                </a:lnTo>
                <a:lnTo>
                  <a:pt x="732533" y="374904"/>
                </a:lnTo>
                <a:close/>
              </a:path>
              <a:path w="4421505" h="896620">
                <a:moveTo>
                  <a:pt x="1529297" y="545592"/>
                </a:moveTo>
                <a:lnTo>
                  <a:pt x="1268539" y="545592"/>
                </a:lnTo>
                <a:lnTo>
                  <a:pt x="1172718" y="228600"/>
                </a:lnTo>
                <a:lnTo>
                  <a:pt x="1410391" y="228600"/>
                </a:lnTo>
                <a:lnTo>
                  <a:pt x="1529297" y="545592"/>
                </a:lnTo>
                <a:close/>
              </a:path>
              <a:path w="4421505" h="896620">
                <a:moveTo>
                  <a:pt x="1655064" y="880872"/>
                </a:moveTo>
                <a:lnTo>
                  <a:pt x="1370171" y="880872"/>
                </a:lnTo>
                <a:lnTo>
                  <a:pt x="1326165" y="736092"/>
                </a:lnTo>
                <a:lnTo>
                  <a:pt x="1600755" y="736092"/>
                </a:lnTo>
                <a:lnTo>
                  <a:pt x="1655064" y="880872"/>
                </a:lnTo>
                <a:close/>
              </a:path>
              <a:path w="4421505" h="896620">
                <a:moveTo>
                  <a:pt x="2358405" y="691896"/>
                </a:moveTo>
                <a:lnTo>
                  <a:pt x="2020157" y="691896"/>
                </a:lnTo>
                <a:lnTo>
                  <a:pt x="2041286" y="689825"/>
                </a:lnTo>
                <a:lnTo>
                  <a:pt x="2059388" y="683478"/>
                </a:lnTo>
                <a:lnTo>
                  <a:pt x="2095797" y="638128"/>
                </a:lnTo>
                <a:lnTo>
                  <a:pt x="2106370" y="580874"/>
                </a:lnTo>
                <a:lnTo>
                  <a:pt x="2107692" y="543496"/>
                </a:lnTo>
                <a:lnTo>
                  <a:pt x="2107692" y="0"/>
                </a:lnTo>
                <a:lnTo>
                  <a:pt x="2380488" y="0"/>
                </a:lnTo>
                <a:lnTo>
                  <a:pt x="2380488" y="478726"/>
                </a:lnTo>
                <a:lnTo>
                  <a:pt x="2379424" y="536195"/>
                </a:lnTo>
                <a:lnTo>
                  <a:pt x="2376230" y="587893"/>
                </a:lnTo>
                <a:lnTo>
                  <a:pt x="2370900" y="633813"/>
                </a:lnTo>
                <a:lnTo>
                  <a:pt x="2363431" y="673944"/>
                </a:lnTo>
                <a:lnTo>
                  <a:pt x="2358405" y="691896"/>
                </a:lnTo>
                <a:close/>
              </a:path>
              <a:path w="4421505" h="896620">
                <a:moveTo>
                  <a:pt x="2039778" y="896112"/>
                </a:moveTo>
                <a:lnTo>
                  <a:pt x="1976949" y="893861"/>
                </a:lnTo>
                <a:lnTo>
                  <a:pt x="1921621" y="887110"/>
                </a:lnTo>
                <a:lnTo>
                  <a:pt x="1873793" y="875859"/>
                </a:lnTo>
                <a:lnTo>
                  <a:pt x="1833467" y="860107"/>
                </a:lnTo>
                <a:lnTo>
                  <a:pt x="1798977" y="840015"/>
                </a:lnTo>
                <a:lnTo>
                  <a:pt x="1768649" y="815744"/>
                </a:lnTo>
                <a:lnTo>
                  <a:pt x="1742464" y="787294"/>
                </a:lnTo>
                <a:lnTo>
                  <a:pt x="1720405" y="754665"/>
                </a:lnTo>
                <a:lnTo>
                  <a:pt x="1702511" y="717893"/>
                </a:lnTo>
                <a:lnTo>
                  <a:pt x="1688699" y="677013"/>
                </a:lnTo>
                <a:lnTo>
                  <a:pt x="1678976" y="632025"/>
                </a:lnTo>
                <a:lnTo>
                  <a:pt x="1673351" y="582930"/>
                </a:lnTo>
                <a:lnTo>
                  <a:pt x="1933955" y="547116"/>
                </a:lnTo>
                <a:lnTo>
                  <a:pt x="1934810" y="574653"/>
                </a:lnTo>
                <a:lnTo>
                  <a:pt x="1936789" y="598396"/>
                </a:lnTo>
                <a:lnTo>
                  <a:pt x="1949644" y="648051"/>
                </a:lnTo>
                <a:lnTo>
                  <a:pt x="1976151" y="680466"/>
                </a:lnTo>
                <a:lnTo>
                  <a:pt x="2020157" y="691896"/>
                </a:lnTo>
                <a:lnTo>
                  <a:pt x="2358405" y="691896"/>
                </a:lnTo>
                <a:lnTo>
                  <a:pt x="2353818" y="708279"/>
                </a:lnTo>
                <a:lnTo>
                  <a:pt x="2337083" y="746124"/>
                </a:lnTo>
                <a:lnTo>
                  <a:pt x="2313598" y="780942"/>
                </a:lnTo>
                <a:lnTo>
                  <a:pt x="2283362" y="812742"/>
                </a:lnTo>
                <a:lnTo>
                  <a:pt x="2246376" y="841533"/>
                </a:lnTo>
                <a:lnTo>
                  <a:pt x="2203245" y="865451"/>
                </a:lnTo>
                <a:lnTo>
                  <a:pt x="2154435" y="882503"/>
                </a:lnTo>
                <a:lnTo>
                  <a:pt x="2099947" y="892714"/>
                </a:lnTo>
                <a:lnTo>
                  <a:pt x="2039778" y="896112"/>
                </a:lnTo>
                <a:close/>
              </a:path>
              <a:path w="4421505" h="896620">
                <a:moveTo>
                  <a:pt x="2719197" y="880872"/>
                </a:moveTo>
                <a:lnTo>
                  <a:pt x="2441448" y="880872"/>
                </a:lnTo>
                <a:lnTo>
                  <a:pt x="2771584" y="0"/>
                </a:lnTo>
                <a:lnTo>
                  <a:pt x="3069621" y="0"/>
                </a:lnTo>
                <a:lnTo>
                  <a:pt x="3155371" y="228600"/>
                </a:lnTo>
                <a:lnTo>
                  <a:pt x="2917698" y="228600"/>
                </a:lnTo>
                <a:lnTo>
                  <a:pt x="2821209" y="545592"/>
                </a:lnTo>
                <a:lnTo>
                  <a:pt x="3274277" y="545592"/>
                </a:lnTo>
                <a:lnTo>
                  <a:pt x="3345735" y="736092"/>
                </a:lnTo>
                <a:lnTo>
                  <a:pt x="2763202" y="736092"/>
                </a:lnTo>
                <a:lnTo>
                  <a:pt x="2719197" y="880872"/>
                </a:lnTo>
                <a:close/>
              </a:path>
              <a:path w="4421505" h="896620">
                <a:moveTo>
                  <a:pt x="3274277" y="545592"/>
                </a:moveTo>
                <a:lnTo>
                  <a:pt x="3013519" y="545592"/>
                </a:lnTo>
                <a:lnTo>
                  <a:pt x="2917698" y="228600"/>
                </a:lnTo>
                <a:lnTo>
                  <a:pt x="3155371" y="228600"/>
                </a:lnTo>
                <a:lnTo>
                  <a:pt x="3274277" y="545592"/>
                </a:lnTo>
                <a:close/>
              </a:path>
              <a:path w="4421505" h="896620">
                <a:moveTo>
                  <a:pt x="3400044" y="880872"/>
                </a:moveTo>
                <a:lnTo>
                  <a:pt x="3115151" y="880872"/>
                </a:lnTo>
                <a:lnTo>
                  <a:pt x="3071145" y="736092"/>
                </a:lnTo>
                <a:lnTo>
                  <a:pt x="3345735" y="736092"/>
                </a:lnTo>
                <a:lnTo>
                  <a:pt x="3400044" y="880872"/>
                </a:lnTo>
                <a:close/>
              </a:path>
              <a:path w="4421505" h="896620">
                <a:moveTo>
                  <a:pt x="3761232" y="880872"/>
                </a:moveTo>
                <a:lnTo>
                  <a:pt x="3488436" y="880872"/>
                </a:lnTo>
                <a:lnTo>
                  <a:pt x="3488436" y="0"/>
                </a:lnTo>
                <a:lnTo>
                  <a:pt x="3761232" y="0"/>
                </a:lnTo>
                <a:lnTo>
                  <a:pt x="3761232" y="332898"/>
                </a:lnTo>
                <a:lnTo>
                  <a:pt x="4088432" y="332898"/>
                </a:lnTo>
                <a:lnTo>
                  <a:pt x="4201777" y="519588"/>
                </a:lnTo>
                <a:lnTo>
                  <a:pt x="3901630" y="519588"/>
                </a:lnTo>
                <a:lnTo>
                  <a:pt x="3761232" y="666559"/>
                </a:lnTo>
                <a:lnTo>
                  <a:pt x="3761232" y="880872"/>
                </a:lnTo>
                <a:close/>
              </a:path>
              <a:path w="4421505" h="896620">
                <a:moveTo>
                  <a:pt x="4088432" y="332898"/>
                </a:moveTo>
                <a:lnTo>
                  <a:pt x="3761232" y="332898"/>
                </a:lnTo>
                <a:lnTo>
                  <a:pt x="4045839" y="0"/>
                </a:lnTo>
                <a:lnTo>
                  <a:pt x="4407408" y="0"/>
                </a:lnTo>
                <a:lnTo>
                  <a:pt x="4086986" y="330517"/>
                </a:lnTo>
                <a:lnTo>
                  <a:pt x="4088432" y="332898"/>
                </a:lnTo>
                <a:close/>
              </a:path>
              <a:path w="4421505" h="896620">
                <a:moveTo>
                  <a:pt x="4421124" y="880872"/>
                </a:moveTo>
                <a:lnTo>
                  <a:pt x="4086129" y="880872"/>
                </a:lnTo>
                <a:lnTo>
                  <a:pt x="3901630" y="519588"/>
                </a:lnTo>
                <a:lnTo>
                  <a:pt x="4201777" y="519588"/>
                </a:lnTo>
                <a:lnTo>
                  <a:pt x="4421124" y="8808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430307" y="2247003"/>
            <a:ext cx="4346201" cy="1713746"/>
          </a:xfrm>
          <a:prstGeom prst="rect">
            <a:avLst/>
          </a:prstGeom>
          <a:ln w="13716">
            <a:solidFill>
              <a:srgbClr val="4BACC6"/>
            </a:solidFill>
          </a:ln>
        </p:spPr>
        <p:txBody>
          <a:bodyPr vert="horz" wrap="square" lIns="0" tIns="2801" rIns="0" bIns="0" rtlCol="0">
            <a:spAutoFit/>
          </a:bodyPr>
          <a:lstStyle/>
          <a:p>
            <a:pPr>
              <a:spcBef>
                <a:spcPts val="22"/>
              </a:spcBef>
            </a:pPr>
            <a:endParaRPr sz="7456">
              <a:latin typeface="Times New Roman"/>
              <a:cs typeface="Times New Roman"/>
            </a:endParaRPr>
          </a:p>
          <a:p>
            <a:pPr marL="166416">
              <a:spcBef>
                <a:spcPts val="4"/>
              </a:spcBef>
            </a:pPr>
            <a:r>
              <a:rPr sz="3662" spc="335" dirty="0">
                <a:solidFill>
                  <a:srgbClr val="FF0000"/>
                </a:solidFill>
                <a:latin typeface="Microsoft Sans Serif"/>
                <a:cs typeface="Microsoft Sans Serif"/>
              </a:rPr>
              <a:t>PERTAMBAHAN</a:t>
            </a:r>
            <a:endParaRPr sz="3662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356" y="3879477"/>
            <a:ext cx="3925421" cy="970990"/>
          </a:xfrm>
          <a:custGeom>
            <a:avLst/>
            <a:gdLst/>
            <a:ahLst/>
            <a:cxnLst/>
            <a:rect l="l" t="t" r="r" b="b"/>
            <a:pathLst>
              <a:path w="4448810" h="1100454">
                <a:moveTo>
                  <a:pt x="320039" y="1100328"/>
                </a:moveTo>
                <a:lnTo>
                  <a:pt x="0" y="1100328"/>
                </a:lnTo>
                <a:lnTo>
                  <a:pt x="0" y="0"/>
                </a:lnTo>
                <a:lnTo>
                  <a:pt x="317754" y="0"/>
                </a:lnTo>
                <a:lnTo>
                  <a:pt x="653981" y="493776"/>
                </a:lnTo>
                <a:lnTo>
                  <a:pt x="320039" y="493776"/>
                </a:lnTo>
                <a:lnTo>
                  <a:pt x="320039" y="1100328"/>
                </a:lnTo>
                <a:close/>
              </a:path>
              <a:path w="4448810" h="1100454">
                <a:moveTo>
                  <a:pt x="1053084" y="609885"/>
                </a:moveTo>
                <a:lnTo>
                  <a:pt x="733044" y="609885"/>
                </a:lnTo>
                <a:lnTo>
                  <a:pt x="733044" y="0"/>
                </a:lnTo>
                <a:lnTo>
                  <a:pt x="1053084" y="0"/>
                </a:lnTo>
                <a:lnTo>
                  <a:pt x="1053084" y="609885"/>
                </a:lnTo>
                <a:close/>
              </a:path>
              <a:path w="4448810" h="1100454">
                <a:moveTo>
                  <a:pt x="1053084" y="1100328"/>
                </a:moveTo>
                <a:lnTo>
                  <a:pt x="733044" y="1100328"/>
                </a:lnTo>
                <a:lnTo>
                  <a:pt x="320039" y="493776"/>
                </a:lnTo>
                <a:lnTo>
                  <a:pt x="653981" y="493776"/>
                </a:lnTo>
                <a:lnTo>
                  <a:pt x="733044" y="609885"/>
                </a:lnTo>
                <a:lnTo>
                  <a:pt x="1053084" y="609885"/>
                </a:lnTo>
                <a:lnTo>
                  <a:pt x="1053084" y="1100328"/>
                </a:lnTo>
                <a:close/>
              </a:path>
              <a:path w="4448810" h="1100454">
                <a:moveTo>
                  <a:pt x="1632204" y="1100328"/>
                </a:moveTo>
                <a:lnTo>
                  <a:pt x="1292351" y="1100328"/>
                </a:lnTo>
                <a:lnTo>
                  <a:pt x="1292351" y="0"/>
                </a:lnTo>
                <a:lnTo>
                  <a:pt x="1632204" y="0"/>
                </a:lnTo>
                <a:lnTo>
                  <a:pt x="1632204" y="1100328"/>
                </a:lnTo>
                <a:close/>
              </a:path>
              <a:path w="4448810" h="1100454">
                <a:moveTo>
                  <a:pt x="2744724" y="1100328"/>
                </a:moveTo>
                <a:lnTo>
                  <a:pt x="1876044" y="1100328"/>
                </a:lnTo>
                <a:lnTo>
                  <a:pt x="1876044" y="0"/>
                </a:lnTo>
                <a:lnTo>
                  <a:pt x="2215896" y="0"/>
                </a:lnTo>
                <a:lnTo>
                  <a:pt x="2215896" y="829056"/>
                </a:lnTo>
                <a:lnTo>
                  <a:pt x="2744724" y="829056"/>
                </a:lnTo>
                <a:lnTo>
                  <a:pt x="2744724" y="1100328"/>
                </a:lnTo>
                <a:close/>
              </a:path>
              <a:path w="4448810" h="1100454">
                <a:moveTo>
                  <a:pt x="3135820" y="1100328"/>
                </a:moveTo>
                <a:lnTo>
                  <a:pt x="2788919" y="1100328"/>
                </a:lnTo>
                <a:lnTo>
                  <a:pt x="3202019" y="0"/>
                </a:lnTo>
                <a:lnTo>
                  <a:pt x="3573780" y="0"/>
                </a:lnTo>
                <a:lnTo>
                  <a:pt x="3680928" y="285464"/>
                </a:lnTo>
                <a:lnTo>
                  <a:pt x="3384042" y="285464"/>
                </a:lnTo>
                <a:lnTo>
                  <a:pt x="3263455" y="681227"/>
                </a:lnTo>
                <a:lnTo>
                  <a:pt x="3829476" y="681227"/>
                </a:lnTo>
                <a:lnTo>
                  <a:pt x="3918712" y="918972"/>
                </a:lnTo>
                <a:lnTo>
                  <a:pt x="3191065" y="918972"/>
                </a:lnTo>
                <a:lnTo>
                  <a:pt x="3135820" y="1100328"/>
                </a:lnTo>
                <a:close/>
              </a:path>
              <a:path w="4448810" h="1100454">
                <a:moveTo>
                  <a:pt x="3829476" y="681227"/>
                </a:moveTo>
                <a:lnTo>
                  <a:pt x="3503866" y="681227"/>
                </a:lnTo>
                <a:lnTo>
                  <a:pt x="3384042" y="285464"/>
                </a:lnTo>
                <a:lnTo>
                  <a:pt x="3680928" y="285464"/>
                </a:lnTo>
                <a:lnTo>
                  <a:pt x="3829476" y="681227"/>
                </a:lnTo>
                <a:close/>
              </a:path>
              <a:path w="4448810" h="1100454">
                <a:moveTo>
                  <a:pt x="3986784" y="1100328"/>
                </a:moveTo>
                <a:lnTo>
                  <a:pt x="3630930" y="1100328"/>
                </a:lnTo>
                <a:lnTo>
                  <a:pt x="3575970" y="918972"/>
                </a:lnTo>
                <a:lnTo>
                  <a:pt x="3918712" y="918972"/>
                </a:lnTo>
                <a:lnTo>
                  <a:pt x="3986784" y="1100328"/>
                </a:lnTo>
                <a:close/>
              </a:path>
              <a:path w="4448810" h="1100454">
                <a:moveTo>
                  <a:pt x="4448556" y="1100328"/>
                </a:moveTo>
                <a:lnTo>
                  <a:pt x="4108703" y="1100328"/>
                </a:lnTo>
                <a:lnTo>
                  <a:pt x="4108703" y="0"/>
                </a:lnTo>
                <a:lnTo>
                  <a:pt x="4448556" y="0"/>
                </a:lnTo>
                <a:lnTo>
                  <a:pt x="4448556" y="11003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5762" y="3434379"/>
            <a:ext cx="785308" cy="78127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06052" y="3501199"/>
            <a:ext cx="445434" cy="579343"/>
          </a:xfrm>
          <a:prstGeom prst="rect">
            <a:avLst/>
          </a:prstGeom>
        </p:spPr>
        <p:txBody>
          <a:bodyPr vert="horz" wrap="square" lIns="0" tIns="40340" rIns="0" bIns="0" rtlCol="0">
            <a:spAutoFit/>
          </a:bodyPr>
          <a:lstStyle/>
          <a:p>
            <a:pPr marL="11206" marR="4483" indent="50989">
              <a:lnSpc>
                <a:spcPts val="2135"/>
              </a:lnSpc>
              <a:spcBef>
                <a:spcPts val="317"/>
              </a:spcBef>
            </a:pPr>
            <a:r>
              <a:rPr sz="1941" b="1" spc="-9" dirty="0">
                <a:solidFill>
                  <a:srgbClr val="FFFF00"/>
                </a:solidFill>
                <a:latin typeface="Calibri"/>
                <a:cs typeface="Calibri"/>
              </a:rPr>
              <a:t>UU </a:t>
            </a:r>
            <a:r>
              <a:rPr sz="1941" b="1" spc="-427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41" b="1" spc="-9" dirty="0">
                <a:solidFill>
                  <a:srgbClr val="FFFF00"/>
                </a:solidFill>
                <a:latin typeface="Calibri"/>
                <a:cs typeface="Calibri"/>
              </a:rPr>
              <a:t>PP</a:t>
            </a:r>
            <a:r>
              <a:rPr sz="1941" b="1" spc="-4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941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2601" y="2928769"/>
            <a:ext cx="274319" cy="3711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0287" y="1799217"/>
            <a:ext cx="974912" cy="9722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37493" y="2117472"/>
            <a:ext cx="582706" cy="308720"/>
          </a:xfrm>
          <a:prstGeom prst="rect">
            <a:avLst/>
          </a:prstGeom>
        </p:spPr>
        <p:txBody>
          <a:bodyPr vert="horz" wrap="square" lIns="0" tIns="26334" rIns="0" bIns="0" rtlCol="0">
            <a:spAutoFit/>
          </a:bodyPr>
          <a:lstStyle/>
          <a:p>
            <a:pPr marL="184347" marR="4483" indent="-173700">
              <a:lnSpc>
                <a:spcPts val="1068"/>
              </a:lnSpc>
              <a:spcBef>
                <a:spcPts val="207"/>
              </a:spcBef>
            </a:pPr>
            <a:r>
              <a:rPr sz="971" b="1" spc="-4" dirty="0">
                <a:latin typeface="Calibri"/>
                <a:cs typeface="Calibri"/>
              </a:rPr>
              <a:t>Pe</a:t>
            </a:r>
            <a:r>
              <a:rPr sz="971" b="1" dirty="0">
                <a:latin typeface="Calibri"/>
                <a:cs typeface="Calibri"/>
              </a:rPr>
              <a:t>n</a:t>
            </a:r>
            <a:r>
              <a:rPr sz="971" b="1" spc="-4" dirty="0">
                <a:latin typeface="Calibri"/>
                <a:cs typeface="Calibri"/>
              </a:rPr>
              <a:t>ge</a:t>
            </a:r>
            <a:r>
              <a:rPr sz="971" b="1" spc="4" dirty="0">
                <a:latin typeface="Calibri"/>
                <a:cs typeface="Calibri"/>
              </a:rPr>
              <a:t>r</a:t>
            </a:r>
            <a:r>
              <a:rPr sz="971" b="1" dirty="0">
                <a:latin typeface="Calibri"/>
                <a:cs typeface="Calibri"/>
              </a:rPr>
              <a:t>ti</a:t>
            </a:r>
            <a:r>
              <a:rPr sz="971" b="1" spc="-4" dirty="0">
                <a:latin typeface="Calibri"/>
                <a:cs typeface="Calibri"/>
              </a:rPr>
              <a:t>a</a:t>
            </a:r>
            <a:r>
              <a:rPr sz="971" b="1" dirty="0">
                <a:latin typeface="Calibri"/>
                <a:cs typeface="Calibri"/>
              </a:rPr>
              <a:t>n  PPN</a:t>
            </a:r>
            <a:endParaRPr sz="971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06771" y="2251037"/>
            <a:ext cx="1297640" cy="12976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633463" y="2636549"/>
            <a:ext cx="565897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b="1" spc="-9" dirty="0">
                <a:latin typeface="Calibri"/>
                <a:cs typeface="Calibri"/>
              </a:rPr>
              <a:t>O</a:t>
            </a:r>
            <a:r>
              <a:rPr sz="971" b="1" dirty="0">
                <a:latin typeface="Calibri"/>
                <a:cs typeface="Calibri"/>
              </a:rPr>
              <a:t>b</a:t>
            </a:r>
            <a:r>
              <a:rPr sz="971" b="1" spc="4" dirty="0">
                <a:latin typeface="Calibri"/>
                <a:cs typeface="Calibri"/>
              </a:rPr>
              <a:t>j</a:t>
            </a:r>
            <a:r>
              <a:rPr sz="971" b="1" spc="-4" dirty="0">
                <a:latin typeface="Calibri"/>
                <a:cs typeface="Calibri"/>
              </a:rPr>
              <a:t>e</a:t>
            </a:r>
            <a:r>
              <a:rPr sz="971" b="1" dirty="0">
                <a:latin typeface="Calibri"/>
                <a:cs typeface="Calibri"/>
              </a:rPr>
              <a:t>k</a:t>
            </a:r>
            <a:r>
              <a:rPr sz="971" b="1" spc="-18" dirty="0">
                <a:latin typeface="Calibri"/>
                <a:cs typeface="Calibri"/>
              </a:rPr>
              <a:t> </a:t>
            </a:r>
            <a:r>
              <a:rPr sz="971" b="1" spc="4" dirty="0">
                <a:latin typeface="Calibri"/>
                <a:cs typeface="Calibri"/>
              </a:rPr>
              <a:t>P</a:t>
            </a:r>
            <a:r>
              <a:rPr sz="971" b="1" spc="-4" dirty="0">
                <a:latin typeface="Calibri"/>
                <a:cs typeface="Calibri"/>
              </a:rPr>
              <a:t>P</a:t>
            </a:r>
            <a:r>
              <a:rPr sz="971" b="1" dirty="0">
                <a:latin typeface="Calibri"/>
                <a:cs typeface="Calibri"/>
              </a:rPr>
              <a:t>N</a:t>
            </a:r>
            <a:endParaRPr sz="971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52852" y="3336215"/>
            <a:ext cx="1503829" cy="974912"/>
            <a:chOff x="8180832" y="3781044"/>
            <a:chExt cx="1704339" cy="11049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0832" y="4180332"/>
              <a:ext cx="423671" cy="3067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8240" y="3781044"/>
              <a:ext cx="1106424" cy="11048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065145" y="3724401"/>
            <a:ext cx="606238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b="1" spc="-4" dirty="0">
                <a:latin typeface="Calibri"/>
                <a:cs typeface="Calibri"/>
              </a:rPr>
              <a:t>Subjek</a:t>
            </a:r>
            <a:r>
              <a:rPr sz="971" b="1" spc="-40" dirty="0">
                <a:latin typeface="Calibri"/>
                <a:cs typeface="Calibri"/>
              </a:rPr>
              <a:t> </a:t>
            </a:r>
            <a:r>
              <a:rPr sz="971" b="1" spc="-4" dirty="0">
                <a:latin typeface="Calibri"/>
                <a:cs typeface="Calibri"/>
              </a:rPr>
              <a:t>PPN</a:t>
            </a:r>
            <a:endParaRPr sz="971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06771" y="4102697"/>
            <a:ext cx="1297640" cy="129764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624063" y="4745050"/>
            <a:ext cx="585507" cy="308720"/>
          </a:xfrm>
          <a:prstGeom prst="rect">
            <a:avLst/>
          </a:prstGeom>
        </p:spPr>
        <p:txBody>
          <a:bodyPr vert="horz" wrap="square" lIns="0" tIns="26334" rIns="0" bIns="0" rtlCol="0">
            <a:spAutoFit/>
          </a:bodyPr>
          <a:lstStyle/>
          <a:p>
            <a:pPr marL="11206" marR="4483" indent="3922">
              <a:lnSpc>
                <a:spcPts val="1068"/>
              </a:lnSpc>
              <a:spcBef>
                <a:spcPts val="207"/>
              </a:spcBef>
            </a:pPr>
            <a:r>
              <a:rPr sz="971" b="1" spc="-4" dirty="0">
                <a:latin typeface="Calibri"/>
                <a:cs typeface="Calibri"/>
              </a:rPr>
              <a:t>Pe</a:t>
            </a:r>
            <a:r>
              <a:rPr sz="971" b="1" spc="-9" dirty="0">
                <a:latin typeface="Calibri"/>
                <a:cs typeface="Calibri"/>
              </a:rPr>
              <a:t>n</a:t>
            </a:r>
            <a:r>
              <a:rPr sz="971" b="1" spc="4" dirty="0">
                <a:latin typeface="Calibri"/>
                <a:cs typeface="Calibri"/>
              </a:rPr>
              <a:t>g</a:t>
            </a:r>
            <a:r>
              <a:rPr sz="971" b="1" dirty="0">
                <a:latin typeface="Calibri"/>
                <a:cs typeface="Calibri"/>
              </a:rPr>
              <a:t>us</a:t>
            </a:r>
            <a:r>
              <a:rPr sz="971" b="1" spc="-4" dirty="0">
                <a:latin typeface="Calibri"/>
                <a:cs typeface="Calibri"/>
              </a:rPr>
              <a:t>a</a:t>
            </a:r>
            <a:r>
              <a:rPr sz="971" b="1" spc="-9" dirty="0">
                <a:latin typeface="Calibri"/>
                <a:cs typeface="Calibri"/>
              </a:rPr>
              <a:t>h</a:t>
            </a:r>
            <a:r>
              <a:rPr sz="971" b="1" dirty="0">
                <a:latin typeface="Calibri"/>
                <a:cs typeface="Calibri"/>
              </a:rPr>
              <a:t>a  </a:t>
            </a:r>
            <a:r>
              <a:rPr sz="971" b="1" spc="-9" dirty="0">
                <a:latin typeface="Calibri"/>
                <a:cs typeface="Calibri"/>
              </a:rPr>
              <a:t>K</a:t>
            </a:r>
            <a:r>
              <a:rPr sz="971" b="1" spc="-4" dirty="0">
                <a:latin typeface="Calibri"/>
                <a:cs typeface="Calibri"/>
              </a:rPr>
              <a:t>e</a:t>
            </a:r>
            <a:r>
              <a:rPr sz="971" b="1" dirty="0">
                <a:latin typeface="Calibri"/>
                <a:cs typeface="Calibri"/>
              </a:rPr>
              <a:t>na</a:t>
            </a:r>
            <a:r>
              <a:rPr sz="971" b="1" spc="-9" dirty="0">
                <a:latin typeface="Calibri"/>
                <a:cs typeface="Calibri"/>
              </a:rPr>
              <a:t> </a:t>
            </a:r>
            <a:r>
              <a:rPr sz="971" b="1" spc="4" dirty="0">
                <a:latin typeface="Calibri"/>
                <a:cs typeface="Calibri"/>
              </a:rPr>
              <a:t>P</a:t>
            </a:r>
            <a:r>
              <a:rPr sz="971" b="1" spc="-4" dirty="0">
                <a:latin typeface="Calibri"/>
                <a:cs typeface="Calibri"/>
              </a:rPr>
              <a:t>a</a:t>
            </a:r>
            <a:r>
              <a:rPr sz="971" b="1" spc="4" dirty="0">
                <a:latin typeface="Calibri"/>
                <a:cs typeface="Calibri"/>
              </a:rPr>
              <a:t>j</a:t>
            </a:r>
            <a:r>
              <a:rPr sz="971" b="1" spc="-4" dirty="0">
                <a:latin typeface="Calibri"/>
                <a:cs typeface="Calibri"/>
              </a:rPr>
              <a:t>a</a:t>
            </a:r>
            <a:r>
              <a:rPr sz="971" b="1" dirty="0">
                <a:latin typeface="Calibri"/>
                <a:cs typeface="Calibri"/>
              </a:rPr>
              <a:t>k</a:t>
            </a:r>
            <a:endParaRPr sz="971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40287" y="4348778"/>
            <a:ext cx="974912" cy="1503829"/>
            <a:chOff x="7033259" y="4928615"/>
            <a:chExt cx="1104900" cy="170433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2547" y="4928615"/>
              <a:ext cx="310895" cy="4236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3259" y="5526023"/>
              <a:ext cx="1104900" cy="110642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533529" y="5128256"/>
            <a:ext cx="589990" cy="432132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 marR="4483" indent="-560" algn="ctr">
              <a:lnSpc>
                <a:spcPct val="91400"/>
              </a:lnSpc>
              <a:spcBef>
                <a:spcPts val="190"/>
              </a:spcBef>
            </a:pPr>
            <a:r>
              <a:rPr sz="971" b="1" spc="-4" dirty="0">
                <a:latin typeface="Calibri"/>
                <a:cs typeface="Calibri"/>
              </a:rPr>
              <a:t>Dasar </a:t>
            </a:r>
            <a:r>
              <a:rPr sz="971" b="1" dirty="0">
                <a:latin typeface="Calibri"/>
                <a:cs typeface="Calibri"/>
              </a:rPr>
              <a:t> </a:t>
            </a:r>
            <a:r>
              <a:rPr sz="971" b="1" spc="-4" dirty="0">
                <a:latin typeface="Calibri"/>
                <a:cs typeface="Calibri"/>
              </a:rPr>
              <a:t>Pe</a:t>
            </a:r>
            <a:r>
              <a:rPr sz="971" b="1" spc="-9" dirty="0">
                <a:latin typeface="Calibri"/>
                <a:cs typeface="Calibri"/>
              </a:rPr>
              <a:t>n</a:t>
            </a:r>
            <a:r>
              <a:rPr sz="971" b="1" spc="4" dirty="0">
                <a:latin typeface="Calibri"/>
                <a:cs typeface="Calibri"/>
              </a:rPr>
              <a:t>g</a:t>
            </a:r>
            <a:r>
              <a:rPr sz="971" b="1" spc="-4" dirty="0">
                <a:latin typeface="Calibri"/>
                <a:cs typeface="Calibri"/>
              </a:rPr>
              <a:t>e</a:t>
            </a:r>
            <a:r>
              <a:rPr sz="971" b="1" dirty="0">
                <a:latin typeface="Calibri"/>
                <a:cs typeface="Calibri"/>
              </a:rPr>
              <a:t>n</a:t>
            </a:r>
            <a:r>
              <a:rPr sz="971" b="1" spc="-18" dirty="0">
                <a:latin typeface="Calibri"/>
                <a:cs typeface="Calibri"/>
              </a:rPr>
              <a:t>a</a:t>
            </a:r>
            <a:r>
              <a:rPr sz="971" b="1" spc="-4" dirty="0">
                <a:latin typeface="Calibri"/>
                <a:cs typeface="Calibri"/>
              </a:rPr>
              <a:t>a</a:t>
            </a:r>
            <a:r>
              <a:rPr sz="971" b="1" dirty="0">
                <a:latin typeface="Calibri"/>
                <a:cs typeface="Calibri"/>
              </a:rPr>
              <a:t>n  </a:t>
            </a:r>
            <a:r>
              <a:rPr sz="971" b="1" spc="-4" dirty="0">
                <a:latin typeface="Calibri"/>
                <a:cs typeface="Calibri"/>
              </a:rPr>
              <a:t>Pajak</a:t>
            </a:r>
            <a:endParaRPr sz="971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5111" y="4102697"/>
            <a:ext cx="1297640" cy="129764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498080" y="4677809"/>
            <a:ext cx="484654" cy="432132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 marR="4483" indent="10646" algn="just">
              <a:lnSpc>
                <a:spcPct val="91400"/>
              </a:lnSpc>
              <a:spcBef>
                <a:spcPts val="190"/>
              </a:spcBef>
            </a:pPr>
            <a:r>
              <a:rPr sz="971" b="1" spc="-4" dirty="0">
                <a:latin typeface="Calibri"/>
                <a:cs typeface="Calibri"/>
              </a:rPr>
              <a:t>Saa</a:t>
            </a:r>
            <a:r>
              <a:rPr sz="971" b="1" dirty="0">
                <a:latin typeface="Calibri"/>
                <a:cs typeface="Calibri"/>
              </a:rPr>
              <a:t>t</a:t>
            </a:r>
            <a:r>
              <a:rPr sz="971" b="1" spc="-4" dirty="0">
                <a:latin typeface="Calibri"/>
                <a:cs typeface="Calibri"/>
              </a:rPr>
              <a:t> </a:t>
            </a:r>
            <a:r>
              <a:rPr sz="971" b="1" spc="-9" dirty="0">
                <a:latin typeface="Calibri"/>
                <a:cs typeface="Calibri"/>
              </a:rPr>
              <a:t>d</a:t>
            </a:r>
            <a:r>
              <a:rPr sz="971" b="1" spc="-4" dirty="0">
                <a:latin typeface="Calibri"/>
                <a:cs typeface="Calibri"/>
              </a:rPr>
              <a:t>a</a:t>
            </a:r>
            <a:r>
              <a:rPr sz="971" b="1" dirty="0">
                <a:latin typeface="Calibri"/>
                <a:cs typeface="Calibri"/>
              </a:rPr>
              <a:t>n  Tempat </a:t>
            </a:r>
            <a:r>
              <a:rPr sz="971" b="1" spc="4" dirty="0">
                <a:latin typeface="Calibri"/>
                <a:cs typeface="Calibri"/>
              </a:rPr>
              <a:t> T</a:t>
            </a:r>
            <a:r>
              <a:rPr sz="971" b="1" spc="-4" dirty="0">
                <a:latin typeface="Calibri"/>
                <a:cs typeface="Calibri"/>
              </a:rPr>
              <a:t>e</a:t>
            </a:r>
            <a:r>
              <a:rPr sz="971" b="1" spc="4" dirty="0">
                <a:latin typeface="Calibri"/>
                <a:cs typeface="Calibri"/>
              </a:rPr>
              <a:t>r</a:t>
            </a:r>
            <a:r>
              <a:rPr sz="971" b="1" spc="-9" dirty="0">
                <a:latin typeface="Calibri"/>
                <a:cs typeface="Calibri"/>
              </a:rPr>
              <a:t>u</a:t>
            </a:r>
            <a:r>
              <a:rPr sz="971" b="1" dirty="0">
                <a:latin typeface="Calibri"/>
                <a:cs typeface="Calibri"/>
              </a:rPr>
              <a:t>t</a:t>
            </a:r>
            <a:r>
              <a:rPr sz="971" b="1" spc="-4" dirty="0">
                <a:latin typeface="Calibri"/>
                <a:cs typeface="Calibri"/>
              </a:rPr>
              <a:t>a</a:t>
            </a:r>
            <a:r>
              <a:rPr sz="971" b="1" spc="-9" dirty="0">
                <a:latin typeface="Calibri"/>
                <a:cs typeface="Calibri"/>
              </a:rPr>
              <a:t>n</a:t>
            </a:r>
            <a:r>
              <a:rPr sz="971" b="1" dirty="0">
                <a:latin typeface="Calibri"/>
                <a:cs typeface="Calibri"/>
              </a:rPr>
              <a:t>g</a:t>
            </a:r>
            <a:endParaRPr sz="971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00599" y="3336215"/>
            <a:ext cx="1503829" cy="974912"/>
            <a:chOff x="5288279" y="3781044"/>
            <a:chExt cx="1704339" cy="1104900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68439" y="4180332"/>
              <a:ext cx="423672" cy="3108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88279" y="3781044"/>
              <a:ext cx="1104900" cy="110489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978996" y="3657198"/>
            <a:ext cx="621926" cy="308720"/>
          </a:xfrm>
          <a:prstGeom prst="rect">
            <a:avLst/>
          </a:prstGeom>
        </p:spPr>
        <p:txBody>
          <a:bodyPr vert="horz" wrap="square" lIns="0" tIns="26334" rIns="0" bIns="0" rtlCol="0">
            <a:spAutoFit/>
          </a:bodyPr>
          <a:lstStyle/>
          <a:p>
            <a:pPr marL="203397" marR="4483" indent="-192751">
              <a:lnSpc>
                <a:spcPts val="1068"/>
              </a:lnSpc>
              <a:spcBef>
                <a:spcPts val="207"/>
              </a:spcBef>
            </a:pPr>
            <a:r>
              <a:rPr sz="971" b="1" spc="-4" dirty="0">
                <a:latin typeface="Calibri"/>
                <a:cs typeface="Calibri"/>
              </a:rPr>
              <a:t>Me</a:t>
            </a:r>
            <a:r>
              <a:rPr sz="971" b="1" dirty="0">
                <a:latin typeface="Calibri"/>
                <a:cs typeface="Calibri"/>
              </a:rPr>
              <a:t>k</a:t>
            </a:r>
            <a:r>
              <a:rPr sz="971" b="1" spc="-4" dirty="0">
                <a:latin typeface="Calibri"/>
                <a:cs typeface="Calibri"/>
              </a:rPr>
              <a:t>a</a:t>
            </a:r>
            <a:r>
              <a:rPr sz="971" b="1" spc="-9" dirty="0">
                <a:latin typeface="Calibri"/>
                <a:cs typeface="Calibri"/>
              </a:rPr>
              <a:t>n</a:t>
            </a:r>
            <a:r>
              <a:rPr sz="971" b="1" dirty="0">
                <a:latin typeface="Calibri"/>
                <a:cs typeface="Calibri"/>
              </a:rPr>
              <a:t>is</a:t>
            </a:r>
            <a:r>
              <a:rPr sz="971" b="1" spc="4" dirty="0">
                <a:latin typeface="Calibri"/>
                <a:cs typeface="Calibri"/>
              </a:rPr>
              <a:t>m</a:t>
            </a:r>
            <a:r>
              <a:rPr sz="971" b="1" dirty="0">
                <a:latin typeface="Calibri"/>
                <a:cs typeface="Calibri"/>
              </a:rPr>
              <a:t>e  PPN</a:t>
            </a:r>
            <a:endParaRPr sz="971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5111" y="2251037"/>
            <a:ext cx="1297640" cy="129764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491322" y="2636549"/>
            <a:ext cx="498662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b="1" spc="4" dirty="0">
                <a:latin typeface="Calibri"/>
                <a:cs typeface="Calibri"/>
              </a:rPr>
              <a:t>T</a:t>
            </a:r>
            <a:r>
              <a:rPr sz="971" b="1" spc="-4" dirty="0">
                <a:latin typeface="Calibri"/>
                <a:cs typeface="Calibri"/>
              </a:rPr>
              <a:t>a</a:t>
            </a:r>
            <a:r>
              <a:rPr sz="971" b="1" spc="4" dirty="0">
                <a:latin typeface="Calibri"/>
                <a:cs typeface="Calibri"/>
              </a:rPr>
              <a:t>r</a:t>
            </a:r>
            <a:r>
              <a:rPr sz="971" b="1" dirty="0">
                <a:latin typeface="Calibri"/>
                <a:cs typeface="Calibri"/>
              </a:rPr>
              <a:t>if</a:t>
            </a:r>
            <a:r>
              <a:rPr sz="971" b="1" spc="-22" dirty="0">
                <a:latin typeface="Calibri"/>
                <a:cs typeface="Calibri"/>
              </a:rPr>
              <a:t> </a:t>
            </a:r>
            <a:r>
              <a:rPr sz="971" b="1" spc="-4" dirty="0">
                <a:latin typeface="Calibri"/>
                <a:cs typeface="Calibri"/>
              </a:rPr>
              <a:t>P</a:t>
            </a:r>
            <a:r>
              <a:rPr sz="971" b="1" spc="4" dirty="0">
                <a:latin typeface="Calibri"/>
                <a:cs typeface="Calibri"/>
              </a:rPr>
              <a:t>P</a:t>
            </a:r>
            <a:r>
              <a:rPr sz="971" b="1" dirty="0">
                <a:latin typeface="Calibri"/>
                <a:cs typeface="Calibri"/>
              </a:rPr>
              <a:t>N</a:t>
            </a:r>
            <a:endParaRPr sz="97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50296" y="2462156"/>
            <a:ext cx="8444193" cy="3282202"/>
            <a:chOff x="244602" y="2790443"/>
            <a:chExt cx="9570085" cy="37198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" y="2798064"/>
              <a:ext cx="9555479" cy="37048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09928" y="2790443"/>
              <a:ext cx="0" cy="3718560"/>
            </a:xfrm>
            <a:custGeom>
              <a:avLst/>
              <a:gdLst/>
              <a:ahLst/>
              <a:cxnLst/>
              <a:rect l="l" t="t" r="r" b="b"/>
              <a:pathLst>
                <a:path h="3718559">
                  <a:moveTo>
                    <a:pt x="0" y="0"/>
                  </a:moveTo>
                  <a:lnTo>
                    <a:pt x="0" y="3718559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245364" y="3200399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96" y="0"/>
                  </a:lnTo>
                </a:path>
              </a:pathLst>
            </a:custGeom>
            <a:ln w="41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245364" y="2790443"/>
              <a:ext cx="9569450" cy="3718560"/>
            </a:xfrm>
            <a:custGeom>
              <a:avLst/>
              <a:gdLst/>
              <a:ahLst/>
              <a:cxnLst/>
              <a:rect l="l" t="t" r="r" b="b"/>
              <a:pathLst>
                <a:path w="9569450" h="3718559">
                  <a:moveTo>
                    <a:pt x="0" y="812291"/>
                  </a:moveTo>
                  <a:lnTo>
                    <a:pt x="9569196" y="812291"/>
                  </a:lnTo>
                </a:path>
                <a:path w="9569450" h="3718559">
                  <a:moveTo>
                    <a:pt x="0" y="1264920"/>
                  </a:moveTo>
                  <a:lnTo>
                    <a:pt x="9569196" y="1264920"/>
                  </a:lnTo>
                </a:path>
                <a:path w="9569450" h="3718559">
                  <a:moveTo>
                    <a:pt x="0" y="1667256"/>
                  </a:moveTo>
                  <a:lnTo>
                    <a:pt x="9569196" y="1667256"/>
                  </a:lnTo>
                </a:path>
                <a:path w="9569450" h="3718559">
                  <a:moveTo>
                    <a:pt x="0" y="2103120"/>
                  </a:moveTo>
                  <a:lnTo>
                    <a:pt x="9569196" y="2103120"/>
                  </a:lnTo>
                </a:path>
                <a:path w="9569450" h="3718559">
                  <a:moveTo>
                    <a:pt x="0" y="2505456"/>
                  </a:moveTo>
                  <a:lnTo>
                    <a:pt x="9569196" y="2505456"/>
                  </a:lnTo>
                </a:path>
                <a:path w="9569450" h="3718559">
                  <a:moveTo>
                    <a:pt x="0" y="2907791"/>
                  </a:moveTo>
                  <a:lnTo>
                    <a:pt x="9569196" y="2907791"/>
                  </a:lnTo>
                </a:path>
                <a:path w="9569450" h="3718559">
                  <a:moveTo>
                    <a:pt x="0" y="3310127"/>
                  </a:moveTo>
                  <a:lnTo>
                    <a:pt x="9569196" y="3310127"/>
                  </a:lnTo>
                </a:path>
                <a:path w="9569450" h="3718559">
                  <a:moveTo>
                    <a:pt x="6095" y="0"/>
                  </a:moveTo>
                  <a:lnTo>
                    <a:pt x="6095" y="3718559"/>
                  </a:lnTo>
                </a:path>
                <a:path w="9569450" h="3718559">
                  <a:moveTo>
                    <a:pt x="9561575" y="0"/>
                  </a:moveTo>
                  <a:lnTo>
                    <a:pt x="9561575" y="3718559"/>
                  </a:lnTo>
                </a:path>
                <a:path w="9569450" h="3718559">
                  <a:moveTo>
                    <a:pt x="0" y="7620"/>
                  </a:moveTo>
                  <a:lnTo>
                    <a:pt x="9569196" y="7620"/>
                  </a:lnTo>
                </a:path>
                <a:path w="9569450" h="3718559">
                  <a:moveTo>
                    <a:pt x="0" y="3712463"/>
                  </a:moveTo>
                  <a:lnTo>
                    <a:pt x="9569196" y="3712463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20811" y="2397096"/>
            <a:ext cx="6533029" cy="3297410"/>
          </a:xfrm>
          <a:prstGeom prst="rect">
            <a:avLst/>
          </a:prstGeom>
        </p:spPr>
        <p:txBody>
          <a:bodyPr vert="horz" wrap="square" lIns="0" tIns="103093" rIns="0" bIns="0" rtlCol="0">
            <a:spAutoFit/>
          </a:bodyPr>
          <a:lstStyle/>
          <a:p>
            <a:pPr marL="2970838">
              <a:spcBef>
                <a:spcPts val="811"/>
              </a:spcBef>
            </a:pPr>
            <a:r>
              <a:rPr sz="1721" b="1" spc="-4" dirty="0">
                <a:solidFill>
                  <a:srgbClr val="FFFFFF"/>
                </a:solidFill>
                <a:latin typeface="Calibri"/>
                <a:cs typeface="Calibri"/>
              </a:rPr>
              <a:t>Keterangan</a:t>
            </a:r>
            <a:endParaRPr sz="1721">
              <a:latin typeface="Calibri"/>
              <a:cs typeface="Calibri"/>
            </a:endParaRPr>
          </a:p>
          <a:p>
            <a:pPr marL="11206" marR="31378">
              <a:lnSpc>
                <a:spcPct val="135400"/>
              </a:lnSpc>
            </a:pPr>
            <a:r>
              <a:rPr sz="1721" spc="-4" dirty="0">
                <a:latin typeface="Calibri"/>
                <a:cs typeface="Calibri"/>
              </a:rPr>
              <a:t>Pajak</a:t>
            </a:r>
            <a:r>
              <a:rPr sz="1721" spc="22" dirty="0">
                <a:latin typeface="Calibri"/>
                <a:cs typeface="Calibri"/>
              </a:rPr>
              <a:t> </a:t>
            </a:r>
            <a:r>
              <a:rPr sz="1721" dirty="0">
                <a:latin typeface="Calibri"/>
                <a:cs typeface="Calibri"/>
              </a:rPr>
              <a:t>atas</a:t>
            </a:r>
            <a:r>
              <a:rPr sz="1721" spc="-9" dirty="0">
                <a:latin typeface="Calibri"/>
                <a:cs typeface="Calibri"/>
              </a:rPr>
              <a:t> </a:t>
            </a:r>
            <a:r>
              <a:rPr sz="1721" dirty="0">
                <a:latin typeface="Calibri"/>
                <a:cs typeface="Calibri"/>
              </a:rPr>
              <a:t>pekerjaan,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jasa</a:t>
            </a:r>
            <a:r>
              <a:rPr sz="1721" spc="-4" dirty="0">
                <a:latin typeface="Calibri"/>
                <a:cs typeface="Calibri"/>
              </a:rPr>
              <a:t> </a:t>
            </a:r>
            <a:r>
              <a:rPr sz="1721" spc="13" dirty="0">
                <a:latin typeface="Calibri"/>
                <a:cs typeface="Calibri"/>
              </a:rPr>
              <a:t>dan</a:t>
            </a:r>
            <a:r>
              <a:rPr sz="1721" spc="22" dirty="0">
                <a:latin typeface="Calibri"/>
                <a:cs typeface="Calibri"/>
              </a:rPr>
              <a:t> </a:t>
            </a:r>
            <a:r>
              <a:rPr sz="1721" spc="-4" dirty="0">
                <a:latin typeface="Calibri"/>
                <a:cs typeface="Calibri"/>
              </a:rPr>
              <a:t>kegiatan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dirty="0">
                <a:latin typeface="Calibri"/>
                <a:cs typeface="Calibri"/>
              </a:rPr>
              <a:t>yang</a:t>
            </a:r>
            <a:r>
              <a:rPr sz="1721" spc="9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dilakukan Orang</a:t>
            </a:r>
            <a:r>
              <a:rPr sz="1721" spc="9" dirty="0">
                <a:latin typeface="Calibri"/>
                <a:cs typeface="Calibri"/>
              </a:rPr>
              <a:t> Pribadi </a:t>
            </a:r>
            <a:r>
              <a:rPr sz="1721" spc="13" dirty="0">
                <a:latin typeface="Calibri"/>
                <a:cs typeface="Calibri"/>
              </a:rPr>
              <a:t> </a:t>
            </a:r>
            <a:r>
              <a:rPr sz="1721" spc="-4" dirty="0">
                <a:latin typeface="Calibri"/>
                <a:cs typeface="Calibri"/>
              </a:rPr>
              <a:t>Pajak</a:t>
            </a:r>
            <a:r>
              <a:rPr sz="1721" spc="26" dirty="0">
                <a:latin typeface="Calibri"/>
                <a:cs typeface="Calibri"/>
              </a:rPr>
              <a:t> </a:t>
            </a:r>
            <a:r>
              <a:rPr sz="1721" dirty="0">
                <a:latin typeface="Calibri"/>
                <a:cs typeface="Calibri"/>
              </a:rPr>
              <a:t>atas</a:t>
            </a:r>
            <a:r>
              <a:rPr sz="1721" spc="-4" dirty="0">
                <a:latin typeface="Calibri"/>
                <a:cs typeface="Calibri"/>
              </a:rPr>
              <a:t> </a:t>
            </a:r>
            <a:r>
              <a:rPr sz="1721" spc="13" dirty="0">
                <a:latin typeface="Calibri"/>
                <a:cs typeface="Calibri"/>
              </a:rPr>
              <a:t>impor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barang,</a:t>
            </a:r>
            <a:r>
              <a:rPr sz="1721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penjualan</a:t>
            </a:r>
            <a:r>
              <a:rPr sz="1721" spc="22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barang</a:t>
            </a:r>
            <a:r>
              <a:rPr sz="1721" spc="13" dirty="0">
                <a:latin typeface="Calibri"/>
                <a:cs typeface="Calibri"/>
              </a:rPr>
              <a:t> </a:t>
            </a:r>
            <a:r>
              <a:rPr sz="1721" spc="-22" dirty="0">
                <a:latin typeface="Calibri"/>
                <a:cs typeface="Calibri"/>
              </a:rPr>
              <a:t>ke</a:t>
            </a:r>
            <a:r>
              <a:rPr sz="1721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Bendahara</a:t>
            </a:r>
            <a:r>
              <a:rPr sz="1721" dirty="0">
                <a:latin typeface="Calibri"/>
                <a:cs typeface="Calibri"/>
              </a:rPr>
              <a:t> Pemerintah</a:t>
            </a:r>
            <a:r>
              <a:rPr sz="1721" spc="22" dirty="0">
                <a:latin typeface="Calibri"/>
                <a:cs typeface="Calibri"/>
              </a:rPr>
              <a:t> </a:t>
            </a:r>
            <a:r>
              <a:rPr sz="1721" dirty="0">
                <a:latin typeface="Calibri"/>
                <a:cs typeface="Calibri"/>
              </a:rPr>
              <a:t>dll</a:t>
            </a:r>
            <a:endParaRPr sz="1721">
              <a:latin typeface="Calibri"/>
              <a:cs typeface="Calibri"/>
            </a:endParaRPr>
          </a:p>
          <a:p>
            <a:pPr marL="11206">
              <a:spcBef>
                <a:spcPts val="1081"/>
              </a:spcBef>
            </a:pPr>
            <a:r>
              <a:rPr sz="1721" spc="-4" dirty="0">
                <a:latin typeface="Calibri"/>
                <a:cs typeface="Calibri"/>
              </a:rPr>
              <a:t>Pajak</a:t>
            </a:r>
            <a:r>
              <a:rPr sz="1721" spc="13" dirty="0">
                <a:latin typeface="Calibri"/>
                <a:cs typeface="Calibri"/>
              </a:rPr>
              <a:t> </a:t>
            </a:r>
            <a:r>
              <a:rPr sz="1721" dirty="0">
                <a:latin typeface="Calibri"/>
                <a:cs typeface="Calibri"/>
              </a:rPr>
              <a:t>atas</a:t>
            </a:r>
            <a:r>
              <a:rPr sz="1721" spc="-13" dirty="0">
                <a:latin typeface="Calibri"/>
                <a:cs typeface="Calibri"/>
              </a:rPr>
              <a:t> </a:t>
            </a:r>
            <a:r>
              <a:rPr sz="1721" spc="18" dirty="0">
                <a:latin typeface="Calibri"/>
                <a:cs typeface="Calibri"/>
              </a:rPr>
              <a:t>BU</a:t>
            </a:r>
            <a:r>
              <a:rPr sz="1721" dirty="0">
                <a:latin typeface="Calibri"/>
                <a:cs typeface="Calibri"/>
              </a:rPr>
              <a:t> RO</a:t>
            </a:r>
            <a:r>
              <a:rPr sz="1721" spc="-13" dirty="0">
                <a:latin typeface="Calibri"/>
                <a:cs typeface="Calibri"/>
              </a:rPr>
              <a:t> </a:t>
            </a:r>
            <a:r>
              <a:rPr sz="1721" spc="18" dirty="0">
                <a:latin typeface="Calibri"/>
                <a:cs typeface="Calibri"/>
              </a:rPr>
              <a:t>HA</a:t>
            </a:r>
            <a:r>
              <a:rPr sz="1721" dirty="0">
                <a:latin typeface="Calibri"/>
                <a:cs typeface="Calibri"/>
              </a:rPr>
              <a:t> </a:t>
            </a:r>
            <a:r>
              <a:rPr sz="1721" strike="sngStrike" spc="13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1721" spc="-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SA</a:t>
            </a:r>
            <a:r>
              <a:rPr sz="1721" spc="9" dirty="0">
                <a:latin typeface="Calibri"/>
                <a:cs typeface="Calibri"/>
              </a:rPr>
              <a:t> </a:t>
            </a:r>
            <a:r>
              <a:rPr sz="1721" spc="-9" dirty="0">
                <a:latin typeface="Calibri"/>
                <a:cs typeface="Calibri"/>
              </a:rPr>
              <a:t>JA</a:t>
            </a:r>
            <a:endParaRPr sz="1721">
              <a:latin typeface="Calibri"/>
              <a:cs typeface="Calibri"/>
            </a:endParaRPr>
          </a:p>
          <a:p>
            <a:pPr marL="11206" marR="4483">
              <a:lnSpc>
                <a:spcPts val="3026"/>
              </a:lnSpc>
              <a:spcBef>
                <a:spcPts val="31"/>
              </a:spcBef>
            </a:pPr>
            <a:r>
              <a:rPr sz="1721" spc="9" dirty="0">
                <a:latin typeface="Calibri"/>
                <a:cs typeface="Calibri"/>
              </a:rPr>
              <a:t>Jasa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dirty="0">
                <a:latin typeface="Calibri"/>
                <a:cs typeface="Calibri"/>
              </a:rPr>
              <a:t>Konstruksi, </a:t>
            </a:r>
            <a:r>
              <a:rPr sz="1721" spc="4" dirty="0">
                <a:latin typeface="Calibri"/>
                <a:cs typeface="Calibri"/>
              </a:rPr>
              <a:t>Penjualan</a:t>
            </a:r>
            <a:r>
              <a:rPr sz="1721" spc="22" dirty="0">
                <a:latin typeface="Calibri"/>
                <a:cs typeface="Calibri"/>
              </a:rPr>
              <a:t> </a:t>
            </a:r>
            <a:r>
              <a:rPr sz="1721" spc="-13" dirty="0">
                <a:latin typeface="Calibri"/>
                <a:cs typeface="Calibri"/>
              </a:rPr>
              <a:t>Tanah/</a:t>
            </a:r>
            <a:r>
              <a:rPr sz="1721" spc="22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Bangunan,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Sewa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-22" dirty="0">
                <a:latin typeface="Calibri"/>
                <a:cs typeface="Calibri"/>
              </a:rPr>
              <a:t>T/B,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Bunga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Bank</a:t>
            </a:r>
            <a:r>
              <a:rPr sz="1721" spc="-9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dll... </a:t>
            </a:r>
            <a:r>
              <a:rPr sz="1721" spc="-375" dirty="0">
                <a:latin typeface="Calibri"/>
                <a:cs typeface="Calibri"/>
              </a:rPr>
              <a:t> </a:t>
            </a:r>
            <a:r>
              <a:rPr sz="1721" dirty="0">
                <a:latin typeface="Calibri"/>
                <a:cs typeface="Calibri"/>
              </a:rPr>
              <a:t>Sewa</a:t>
            </a:r>
            <a:r>
              <a:rPr sz="1721" spc="9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Kapal</a:t>
            </a:r>
            <a:r>
              <a:rPr sz="1721" spc="13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/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-4" dirty="0">
                <a:latin typeface="Calibri"/>
                <a:cs typeface="Calibri"/>
              </a:rPr>
              <a:t>Pesawat</a:t>
            </a:r>
            <a:endParaRPr sz="1721">
              <a:latin typeface="Calibri"/>
              <a:cs typeface="Calibri"/>
            </a:endParaRPr>
          </a:p>
          <a:p>
            <a:pPr marL="11206">
              <a:spcBef>
                <a:spcPts val="472"/>
              </a:spcBef>
            </a:pPr>
            <a:r>
              <a:rPr sz="1721" spc="-4" dirty="0">
                <a:latin typeface="Calibri"/>
                <a:cs typeface="Calibri"/>
              </a:rPr>
              <a:t>Pajak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yang </a:t>
            </a:r>
            <a:r>
              <a:rPr sz="1721" dirty="0">
                <a:latin typeface="Calibri"/>
                <a:cs typeface="Calibri"/>
              </a:rPr>
              <a:t>dikenakan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terhadap</a:t>
            </a:r>
            <a:r>
              <a:rPr sz="1721" spc="13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WPLN</a:t>
            </a:r>
            <a:endParaRPr sz="1721">
              <a:latin typeface="Calibri"/>
              <a:cs typeface="Calibri"/>
            </a:endParaRPr>
          </a:p>
          <a:p>
            <a:pPr marL="11206">
              <a:spcBef>
                <a:spcPts val="728"/>
              </a:spcBef>
            </a:pPr>
            <a:r>
              <a:rPr sz="1721" spc="-4" dirty="0">
                <a:latin typeface="Calibri"/>
                <a:cs typeface="Calibri"/>
              </a:rPr>
              <a:t>Pajak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Angsuran</a:t>
            </a:r>
            <a:r>
              <a:rPr sz="1721" spc="-18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(Orang</a:t>
            </a:r>
            <a:r>
              <a:rPr sz="1721" spc="-9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Pribadi</a:t>
            </a:r>
            <a:r>
              <a:rPr sz="1721" spc="13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/</a:t>
            </a:r>
            <a:r>
              <a:rPr sz="1721" spc="13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Badan)</a:t>
            </a:r>
            <a:endParaRPr sz="1721">
              <a:latin typeface="Calibri"/>
              <a:cs typeface="Calibri"/>
            </a:endParaRPr>
          </a:p>
          <a:p>
            <a:pPr marL="11206">
              <a:spcBef>
                <a:spcPts val="732"/>
              </a:spcBef>
            </a:pPr>
            <a:r>
              <a:rPr sz="1721" spc="-4" dirty="0">
                <a:latin typeface="Calibri"/>
                <a:cs typeface="Calibri"/>
              </a:rPr>
              <a:t>Pajak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dirty="0">
                <a:latin typeface="Calibri"/>
                <a:cs typeface="Calibri"/>
              </a:rPr>
              <a:t>Kurang</a:t>
            </a:r>
            <a:r>
              <a:rPr sz="1721" spc="9" dirty="0">
                <a:latin typeface="Calibri"/>
                <a:cs typeface="Calibri"/>
              </a:rPr>
              <a:t> </a:t>
            </a:r>
            <a:r>
              <a:rPr sz="1721" spc="-4" dirty="0">
                <a:latin typeface="Calibri"/>
                <a:cs typeface="Calibri"/>
              </a:rPr>
              <a:t>Bayar </a:t>
            </a:r>
            <a:r>
              <a:rPr sz="1721" spc="9" dirty="0">
                <a:latin typeface="Calibri"/>
                <a:cs typeface="Calibri"/>
              </a:rPr>
              <a:t>akhir</a:t>
            </a:r>
            <a:r>
              <a:rPr sz="1721" spc="-4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tahun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4" dirty="0">
                <a:latin typeface="Calibri"/>
                <a:cs typeface="Calibri"/>
              </a:rPr>
              <a:t>(Orang</a:t>
            </a:r>
            <a:r>
              <a:rPr sz="1721" spc="9" dirty="0">
                <a:latin typeface="Calibri"/>
                <a:cs typeface="Calibri"/>
              </a:rPr>
              <a:t> Pribadi</a:t>
            </a:r>
            <a:r>
              <a:rPr sz="1721" spc="-4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/</a:t>
            </a:r>
            <a:r>
              <a:rPr sz="1721" spc="18" dirty="0">
                <a:latin typeface="Calibri"/>
                <a:cs typeface="Calibri"/>
              </a:rPr>
              <a:t> </a:t>
            </a:r>
            <a:r>
              <a:rPr sz="1721" spc="9" dirty="0">
                <a:latin typeface="Calibri"/>
                <a:cs typeface="Calibri"/>
              </a:rPr>
              <a:t>Badan)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889" y="2397095"/>
            <a:ext cx="498662" cy="3295358"/>
          </a:xfrm>
          <a:prstGeom prst="rect">
            <a:avLst/>
          </a:prstGeom>
        </p:spPr>
        <p:txBody>
          <a:bodyPr vert="horz" wrap="square" lIns="0" tIns="103093" rIns="0" bIns="0" rtlCol="0">
            <a:spAutoFit/>
          </a:bodyPr>
          <a:lstStyle/>
          <a:p>
            <a:pPr algn="ctr">
              <a:spcBef>
                <a:spcPts val="811"/>
              </a:spcBef>
            </a:pPr>
            <a:r>
              <a:rPr sz="1721" b="1" dirty="0">
                <a:solidFill>
                  <a:srgbClr val="FFFFFF"/>
                </a:solidFill>
                <a:latin typeface="Calibri"/>
                <a:cs typeface="Calibri"/>
              </a:rPr>
              <a:t>Pasal</a:t>
            </a:r>
            <a:endParaRPr sz="1721">
              <a:latin typeface="Calibri"/>
              <a:cs typeface="Calibri"/>
            </a:endParaRPr>
          </a:p>
          <a:p>
            <a:pPr algn="ctr">
              <a:spcBef>
                <a:spcPts val="732"/>
              </a:spcBef>
            </a:pPr>
            <a:r>
              <a:rPr sz="1721" spc="13" dirty="0">
                <a:latin typeface="Calibri"/>
                <a:cs typeface="Calibri"/>
              </a:rPr>
              <a:t>21</a:t>
            </a:r>
            <a:endParaRPr sz="1721">
              <a:latin typeface="Calibri"/>
              <a:cs typeface="Calibri"/>
            </a:endParaRPr>
          </a:p>
          <a:p>
            <a:pPr algn="ctr">
              <a:spcBef>
                <a:spcPts val="728"/>
              </a:spcBef>
            </a:pPr>
            <a:r>
              <a:rPr sz="1721" spc="13" dirty="0">
                <a:latin typeface="Calibri"/>
                <a:cs typeface="Calibri"/>
              </a:rPr>
              <a:t>22</a:t>
            </a:r>
            <a:endParaRPr sz="1721">
              <a:latin typeface="Calibri"/>
              <a:cs typeface="Calibri"/>
            </a:endParaRPr>
          </a:p>
          <a:p>
            <a:pPr marL="136159">
              <a:spcBef>
                <a:spcPts val="1081"/>
              </a:spcBef>
            </a:pPr>
            <a:r>
              <a:rPr sz="1721" spc="13" dirty="0">
                <a:latin typeface="Calibri"/>
                <a:cs typeface="Calibri"/>
              </a:rPr>
              <a:t>23</a:t>
            </a:r>
            <a:endParaRPr sz="1721">
              <a:latin typeface="Calibri"/>
              <a:cs typeface="Calibri"/>
            </a:endParaRPr>
          </a:p>
          <a:p>
            <a:pPr marL="68920">
              <a:spcBef>
                <a:spcPts val="732"/>
              </a:spcBef>
            </a:pPr>
            <a:r>
              <a:rPr sz="1721" spc="9" dirty="0">
                <a:latin typeface="Calibri"/>
                <a:cs typeface="Calibri"/>
              </a:rPr>
              <a:t>4(2)</a:t>
            </a:r>
            <a:endParaRPr sz="1721">
              <a:latin typeface="Calibri"/>
              <a:cs typeface="Calibri"/>
            </a:endParaRPr>
          </a:p>
          <a:p>
            <a:pPr marL="136159">
              <a:spcBef>
                <a:spcPts val="962"/>
              </a:spcBef>
            </a:pPr>
            <a:r>
              <a:rPr sz="1721" spc="13" dirty="0">
                <a:latin typeface="Calibri"/>
                <a:cs typeface="Calibri"/>
              </a:rPr>
              <a:t>15</a:t>
            </a:r>
            <a:endParaRPr sz="1721">
              <a:latin typeface="Calibri"/>
              <a:cs typeface="Calibri"/>
            </a:endParaRPr>
          </a:p>
          <a:p>
            <a:pPr marL="136159">
              <a:spcBef>
                <a:spcPts val="732"/>
              </a:spcBef>
            </a:pPr>
            <a:r>
              <a:rPr sz="1721" spc="13" dirty="0">
                <a:latin typeface="Calibri"/>
                <a:cs typeface="Calibri"/>
              </a:rPr>
              <a:t>26</a:t>
            </a:r>
            <a:endParaRPr sz="1721">
              <a:latin typeface="Calibri"/>
              <a:cs typeface="Calibri"/>
            </a:endParaRPr>
          </a:p>
          <a:p>
            <a:pPr marL="136159">
              <a:spcBef>
                <a:spcPts val="728"/>
              </a:spcBef>
            </a:pPr>
            <a:r>
              <a:rPr sz="1721" spc="13" dirty="0">
                <a:latin typeface="Calibri"/>
                <a:cs typeface="Calibri"/>
              </a:rPr>
              <a:t>25</a:t>
            </a:r>
            <a:endParaRPr sz="1721">
              <a:latin typeface="Calibri"/>
              <a:cs typeface="Calibri"/>
            </a:endParaRPr>
          </a:p>
          <a:p>
            <a:pPr marL="136159">
              <a:spcBef>
                <a:spcPts val="732"/>
              </a:spcBef>
            </a:pPr>
            <a:r>
              <a:rPr sz="1721" spc="13" dirty="0">
                <a:latin typeface="Calibri"/>
                <a:cs typeface="Calibri"/>
              </a:rPr>
              <a:t>29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4770" y="1763817"/>
            <a:ext cx="3172945" cy="57909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647174">
              <a:lnSpc>
                <a:spcPts val="3062"/>
              </a:lnSpc>
              <a:spcBef>
                <a:spcPts val="115"/>
              </a:spcBef>
            </a:pPr>
            <a:r>
              <a:rPr sz="2691" b="1" spc="13" dirty="0">
                <a:latin typeface="Calibri"/>
                <a:cs typeface="Calibri"/>
              </a:rPr>
              <a:t>SEKILAS</a:t>
            </a:r>
            <a:r>
              <a:rPr sz="2691" b="1" spc="-22" dirty="0">
                <a:latin typeface="Calibri"/>
                <a:cs typeface="Calibri"/>
              </a:rPr>
              <a:t> </a:t>
            </a:r>
            <a:r>
              <a:rPr sz="2691" b="1" spc="9" dirty="0">
                <a:latin typeface="Calibri"/>
                <a:cs typeface="Calibri"/>
              </a:rPr>
              <a:t>PPh</a:t>
            </a:r>
            <a:endParaRPr sz="2691">
              <a:latin typeface="Calibri"/>
              <a:cs typeface="Calibri"/>
            </a:endParaRPr>
          </a:p>
          <a:p>
            <a:pPr marL="11206">
              <a:lnSpc>
                <a:spcPts val="1315"/>
              </a:lnSpc>
            </a:pPr>
            <a:r>
              <a:rPr sz="1235" b="1" spc="4" dirty="0">
                <a:latin typeface="Calibri"/>
                <a:cs typeface="Calibri"/>
              </a:rPr>
              <a:t>Dengan</a:t>
            </a:r>
            <a:r>
              <a:rPr sz="1235" b="1" spc="22" dirty="0">
                <a:latin typeface="Calibri"/>
                <a:cs typeface="Calibri"/>
              </a:rPr>
              <a:t> </a:t>
            </a:r>
            <a:r>
              <a:rPr sz="1235" b="1" spc="4" dirty="0">
                <a:latin typeface="Calibri"/>
                <a:cs typeface="Calibri"/>
              </a:rPr>
              <a:t>pendekatan</a:t>
            </a:r>
            <a:r>
              <a:rPr sz="1235" b="1" spc="-13" dirty="0">
                <a:latin typeface="Calibri"/>
                <a:cs typeface="Calibri"/>
              </a:rPr>
              <a:t> </a:t>
            </a:r>
            <a:r>
              <a:rPr sz="1235" b="1" dirty="0">
                <a:latin typeface="Calibri"/>
                <a:cs typeface="Calibri"/>
              </a:rPr>
              <a:t>transaksi </a:t>
            </a:r>
            <a:r>
              <a:rPr sz="1235" b="1" spc="13" dirty="0">
                <a:latin typeface="Calibri"/>
                <a:cs typeface="Calibri"/>
              </a:rPr>
              <a:t>pada</a:t>
            </a:r>
            <a:r>
              <a:rPr sz="1235" b="1" dirty="0">
                <a:latin typeface="Calibri"/>
                <a:cs typeface="Calibri"/>
              </a:rPr>
              <a:t> </a:t>
            </a:r>
            <a:r>
              <a:rPr sz="1235" b="1" spc="9" dirty="0">
                <a:latin typeface="Calibri"/>
                <a:cs typeface="Calibri"/>
              </a:rPr>
              <a:t>perusahaan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1E66E97-AB7D-0150-B37F-C6CD19B3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7996" y="692696"/>
            <a:ext cx="4268009" cy="456902"/>
          </a:xfrm>
          <a:prstGeom prst="rect">
            <a:avLst/>
          </a:prstGeom>
          <a:solidFill>
            <a:srgbClr val="F5FB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 eaLnBrk="0" hangingPunct="0"/>
            <a:r>
              <a:rPr lang="en-US" sz="2000" b="1" dirty="0" err="1">
                <a:solidFill>
                  <a:srgbClr val="F30D70"/>
                </a:solidFill>
              </a:rPr>
              <a:t>Pengenaan</a:t>
            </a:r>
            <a:r>
              <a:rPr lang="en-US" sz="2000" b="1" dirty="0">
                <a:solidFill>
                  <a:srgbClr val="F30D70"/>
                </a:solidFill>
              </a:rPr>
              <a:t> </a:t>
            </a:r>
            <a:r>
              <a:rPr lang="en-US" sz="2000" b="1" dirty="0" err="1">
                <a:solidFill>
                  <a:srgbClr val="F30D70"/>
                </a:solidFill>
              </a:rPr>
              <a:t>pajak</a:t>
            </a:r>
            <a:r>
              <a:rPr lang="en-US" sz="2000" b="1" dirty="0">
                <a:solidFill>
                  <a:srgbClr val="F30D70"/>
                </a:solidFill>
              </a:rPr>
              <a:t> </a:t>
            </a:r>
            <a:r>
              <a:rPr lang="en-US" sz="2000" b="1" dirty="0" err="1">
                <a:solidFill>
                  <a:srgbClr val="F30D70"/>
                </a:solidFill>
              </a:rPr>
              <a:t>di</a:t>
            </a:r>
            <a:r>
              <a:rPr lang="en-US" sz="2000" b="1" dirty="0">
                <a:solidFill>
                  <a:srgbClr val="F30D70"/>
                </a:solidFill>
              </a:rPr>
              <a:t> Indonesia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3133" y="1302891"/>
            <a:ext cx="2971686" cy="3810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 eaLnBrk="0" hangingPunct="0"/>
            <a:r>
              <a:rPr lang="en-US" sz="1700" b="1" dirty="0">
                <a:solidFill>
                  <a:srgbClr val="0000FF"/>
                </a:solidFill>
              </a:rPr>
              <a:t>Negara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943372" y="1302891"/>
            <a:ext cx="2971686" cy="3810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 eaLnBrk="0" hangingPunct="0"/>
            <a:r>
              <a:rPr lang="en-US" sz="1700" b="1" dirty="0">
                <a:solidFill>
                  <a:srgbClr val="0000FF"/>
                </a:solidFill>
              </a:rPr>
              <a:t>Daerah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124819" y="1454696"/>
            <a:ext cx="2818553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86630" tIns="43315" rIns="86630" bIns="43315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72758" y="1149598"/>
            <a:ext cx="0" cy="305098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lIns="86630" tIns="43315" rIns="86630" bIns="43315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33691" y="1607988"/>
            <a:ext cx="0" cy="4191000"/>
          </a:xfrm>
          <a:prstGeom prst="line">
            <a:avLst/>
          </a:prstGeom>
          <a:noFill/>
          <a:ln w="38100">
            <a:solidFill>
              <a:srgbClr val="FFFDD1"/>
            </a:solidFill>
            <a:round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4249" y="1911598"/>
            <a:ext cx="3658509" cy="762000"/>
          </a:xfrm>
          <a:prstGeom prst="rect">
            <a:avLst/>
          </a:prstGeom>
          <a:solidFill>
            <a:srgbClr val="FAC2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 eaLnBrk="0" hangingPunct="0"/>
            <a:r>
              <a:rPr lang="en-US" b="1" dirty="0">
                <a:latin typeface="Arial Narrow" pitchFamily="34" charset="0"/>
              </a:rPr>
              <a:t>PPH : UU. No. 7 Th. 1983</a:t>
            </a:r>
          </a:p>
          <a:p>
            <a:pPr algn="ctr" eaLnBrk="0" hangingPunct="0"/>
            <a:r>
              <a:rPr lang="en-US" b="1" dirty="0" err="1">
                <a:latin typeface="Arial Narrow" pitchFamily="34" charset="0"/>
              </a:rPr>
              <a:t>diubah</a:t>
            </a:r>
            <a:r>
              <a:rPr lang="en-US" b="1" dirty="0">
                <a:latin typeface="Arial Narrow" pitchFamily="34" charset="0"/>
              </a:rPr>
              <a:t> UU. No. 36Th 2008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4249" y="2750988"/>
            <a:ext cx="3658509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 eaLnBrk="0" hangingPunct="0"/>
            <a:r>
              <a:rPr lang="en-US" sz="1600" b="1" dirty="0">
                <a:solidFill>
                  <a:srgbClr val="5003FD"/>
                </a:solidFill>
                <a:latin typeface="Arial Narrow" pitchFamily="34" charset="0"/>
              </a:rPr>
              <a:t>PPN </a:t>
            </a:r>
            <a:r>
              <a:rPr lang="en-US" sz="1600" b="1" dirty="0" err="1">
                <a:solidFill>
                  <a:srgbClr val="5003FD"/>
                </a:solidFill>
                <a:latin typeface="Arial Narrow" pitchFamily="34" charset="0"/>
              </a:rPr>
              <a:t>dan</a:t>
            </a:r>
            <a:r>
              <a:rPr lang="en-US" sz="1600" b="1" dirty="0">
                <a:solidFill>
                  <a:srgbClr val="5003FD"/>
                </a:solidFill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5003FD"/>
                </a:solidFill>
                <a:latin typeface="Arial Narrow" pitchFamily="34" charset="0"/>
              </a:rPr>
              <a:t>PPnBM</a:t>
            </a:r>
            <a:r>
              <a:rPr lang="en-US" sz="1600" b="1" dirty="0">
                <a:solidFill>
                  <a:srgbClr val="5003FD"/>
                </a:solidFill>
                <a:latin typeface="Arial Narrow" pitchFamily="34" charset="0"/>
              </a:rPr>
              <a:t>: UU. No. 8 Th. 1983</a:t>
            </a:r>
          </a:p>
          <a:p>
            <a:pPr algn="ctr" eaLnBrk="0" hangingPunct="0"/>
            <a:r>
              <a:rPr lang="en-US" sz="1600" b="1" dirty="0" err="1">
                <a:solidFill>
                  <a:srgbClr val="5003FD"/>
                </a:solidFill>
                <a:latin typeface="Arial Narrow" pitchFamily="34" charset="0"/>
              </a:rPr>
              <a:t>diubah</a:t>
            </a:r>
            <a:r>
              <a:rPr lang="en-US" sz="1600" b="1" dirty="0">
                <a:solidFill>
                  <a:srgbClr val="5003FD"/>
                </a:solidFill>
                <a:latin typeface="Arial Narrow" pitchFamily="34" charset="0"/>
              </a:rPr>
              <a:t> UU. No. 42 Th. 2009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4249" y="3588891"/>
            <a:ext cx="3658509" cy="762000"/>
          </a:xfrm>
          <a:prstGeom prst="rect">
            <a:avLst/>
          </a:prstGeom>
          <a:solidFill>
            <a:srgbClr val="FAC2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 eaLnBrk="0" hangingPunct="0"/>
            <a:r>
              <a:rPr lang="en-US" b="1" dirty="0">
                <a:latin typeface="Arial Narrow" pitchFamily="34" charset="0"/>
              </a:rPr>
              <a:t>Bea </a:t>
            </a:r>
            <a:r>
              <a:rPr lang="en-US" b="1" dirty="0" err="1">
                <a:latin typeface="Arial Narrow" pitchFamily="34" charset="0"/>
              </a:rPr>
              <a:t>Meterai</a:t>
            </a:r>
            <a:r>
              <a:rPr lang="en-US" b="1" dirty="0">
                <a:latin typeface="Arial Narrow" pitchFamily="34" charset="0"/>
              </a:rPr>
              <a:t>: UU. No. 13 Th. 1985</a:t>
            </a:r>
          </a:p>
          <a:p>
            <a:pPr algn="ctr" eaLnBrk="0" hangingPunct="0"/>
            <a:r>
              <a:rPr lang="en-US" b="1" dirty="0"/>
              <a:t>                         UU. No. 10 </a:t>
            </a:r>
            <a:r>
              <a:rPr lang="en-US" b="1" dirty="0" err="1"/>
              <a:t>Th</a:t>
            </a:r>
            <a:r>
              <a:rPr lang="en-US" b="1" dirty="0"/>
              <a:t> 2020</a:t>
            </a:r>
            <a:r>
              <a:rPr lang="en-US" dirty="0"/>
              <a:t> 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4249" y="4426793"/>
            <a:ext cx="3658509" cy="837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 eaLnBrk="0" hangingPunct="0"/>
            <a:r>
              <a:rPr lang="en-US" b="1" dirty="0">
                <a:solidFill>
                  <a:srgbClr val="5003FD"/>
                </a:solidFill>
                <a:latin typeface="Arial Narrow" pitchFamily="34" charset="0"/>
              </a:rPr>
              <a:t>PBB: UU. No. 12 Th. 1985</a:t>
            </a:r>
          </a:p>
          <a:p>
            <a:pPr algn="ctr" eaLnBrk="0" hangingPunct="0"/>
            <a:r>
              <a:rPr lang="en-US" b="1" dirty="0" err="1">
                <a:solidFill>
                  <a:srgbClr val="5003FD"/>
                </a:solidFill>
                <a:latin typeface="Arial Narrow" pitchFamily="34" charset="0"/>
              </a:rPr>
              <a:t>diubah</a:t>
            </a:r>
            <a:r>
              <a:rPr lang="en-US" b="1" dirty="0">
                <a:solidFill>
                  <a:srgbClr val="5003FD"/>
                </a:solidFill>
                <a:latin typeface="Arial Narrow" pitchFamily="34" charset="0"/>
              </a:rPr>
              <a:t> UU. No. 12 </a:t>
            </a:r>
            <a:r>
              <a:rPr lang="en-US" b="1" dirty="0" err="1">
                <a:solidFill>
                  <a:srgbClr val="5003FD"/>
                </a:solidFill>
                <a:latin typeface="Arial Narrow" pitchFamily="34" charset="0"/>
              </a:rPr>
              <a:t>Th</a:t>
            </a:r>
            <a:r>
              <a:rPr lang="en-US" b="1" dirty="0">
                <a:solidFill>
                  <a:srgbClr val="5003FD"/>
                </a:solidFill>
                <a:latin typeface="Arial Narrow" pitchFamily="34" charset="0"/>
              </a:rPr>
              <a:t> 1994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4249" y="5340598"/>
            <a:ext cx="3658509" cy="762000"/>
          </a:xfrm>
          <a:prstGeom prst="rect">
            <a:avLst/>
          </a:prstGeom>
          <a:solidFill>
            <a:srgbClr val="FAC2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 eaLnBrk="0" hangingPunct="0"/>
            <a:r>
              <a:rPr lang="en-US" b="1" dirty="0">
                <a:latin typeface="Arial Narrow" pitchFamily="34" charset="0"/>
              </a:rPr>
              <a:t>BPHTB: UU. No. 21 Th. 1997</a:t>
            </a:r>
          </a:p>
          <a:p>
            <a:pPr algn="ctr" eaLnBrk="0" hangingPunct="0"/>
            <a:r>
              <a:rPr lang="en-US" b="1" dirty="0" err="1">
                <a:latin typeface="Arial Narrow" pitchFamily="34" charset="0"/>
              </a:rPr>
              <a:t>diubah</a:t>
            </a:r>
            <a:r>
              <a:rPr lang="en-US" b="1" dirty="0">
                <a:latin typeface="Arial Narrow" pitchFamily="34" charset="0"/>
              </a:rPr>
              <a:t> UU. No. 20 Th. 2000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33691" y="2216696"/>
            <a:ext cx="380558" cy="0"/>
          </a:xfrm>
          <a:prstGeom prst="line">
            <a:avLst/>
          </a:prstGeom>
          <a:noFill/>
          <a:ln w="38100">
            <a:solidFill>
              <a:srgbClr val="FFFDD1"/>
            </a:solidFill>
            <a:round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33691" y="4731891"/>
            <a:ext cx="380558" cy="0"/>
          </a:xfrm>
          <a:prstGeom prst="line">
            <a:avLst/>
          </a:prstGeom>
          <a:noFill/>
          <a:ln w="38100">
            <a:solidFill>
              <a:srgbClr val="FFFDD1"/>
            </a:solidFill>
            <a:round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33691" y="3969891"/>
            <a:ext cx="380558" cy="0"/>
          </a:xfrm>
          <a:prstGeom prst="line">
            <a:avLst/>
          </a:prstGeom>
          <a:noFill/>
          <a:ln w="38100">
            <a:solidFill>
              <a:srgbClr val="FFFDD1"/>
            </a:solidFill>
            <a:round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33691" y="3054598"/>
            <a:ext cx="380558" cy="0"/>
          </a:xfrm>
          <a:prstGeom prst="line">
            <a:avLst/>
          </a:prstGeom>
          <a:noFill/>
          <a:ln w="38100">
            <a:solidFill>
              <a:srgbClr val="FFFDD1"/>
            </a:solidFill>
            <a:round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33691" y="5798988"/>
            <a:ext cx="380558" cy="0"/>
          </a:xfrm>
          <a:prstGeom prst="line">
            <a:avLst/>
          </a:prstGeom>
          <a:noFill/>
          <a:ln w="38100">
            <a:solidFill>
              <a:srgbClr val="FFFDD1"/>
            </a:solidFill>
            <a:round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029125" y="1911598"/>
            <a:ext cx="3885933" cy="151080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630" tIns="43315" rIns="86630" bIns="43315" anchor="ctr"/>
          <a:lstStyle/>
          <a:p>
            <a:pPr algn="ctr" eaLnBrk="0" hangingPunct="0"/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Dasar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hukum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Pajak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Daerah &amp;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Retribusi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:</a:t>
            </a:r>
          </a:p>
          <a:p>
            <a:pPr algn="ctr" eaLnBrk="0" hangingPunct="0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UU No. 18 Th. 1997</a:t>
            </a:r>
          </a:p>
          <a:p>
            <a:pPr algn="ctr" eaLnBrk="0" hangingPunct="0"/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diubah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UU. No. 34 Th. 2000</a:t>
            </a:r>
          </a:p>
          <a:p>
            <a:pPr algn="ctr" eaLnBrk="0" hangingPunct="0"/>
            <a:r>
              <a:rPr lang="en-US" u="sng" dirty="0">
                <a:hlinkClick r:id="rId2"/>
              </a:rPr>
              <a:t>UU 28 </a:t>
            </a:r>
            <a:r>
              <a:rPr lang="en-US" u="sng" dirty="0" err="1">
                <a:hlinkClick r:id="rId2"/>
              </a:rPr>
              <a:t>Tahun</a:t>
            </a:r>
            <a:r>
              <a:rPr lang="en-US" u="sng" dirty="0">
                <a:hlinkClick r:id="rId2"/>
              </a:rPr>
              <a:t> 2009</a:t>
            </a:r>
          </a:p>
          <a:p>
            <a:pPr algn="ctr" eaLnBrk="0" hangingPunct="0"/>
            <a:endParaRPr lang="en-US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Horizontal Scroll 22"/>
          <p:cNvSpPr/>
          <p:nvPr/>
        </p:nvSpPr>
        <p:spPr>
          <a:xfrm>
            <a:off x="5062647" y="3361629"/>
            <a:ext cx="3166120" cy="182909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dobe Caslon Pro Bold" panose="0205070206050A020403" pitchFamily="18" charset="0"/>
              </a:rPr>
              <a:t>UU NO. 11 TAHUN 2020 </a:t>
            </a:r>
          </a:p>
          <a:p>
            <a:pPr algn="ctr"/>
            <a:r>
              <a:rPr lang="en-US" dirty="0">
                <a:latin typeface="Adobe Caslon Pro Bold" panose="0205070206050A020403" pitchFamily="18" charset="0"/>
              </a:rPr>
              <a:t>CIPTA KERJA/</a:t>
            </a:r>
          </a:p>
          <a:p>
            <a:pPr algn="ctr"/>
            <a:r>
              <a:rPr lang="en-US" dirty="0">
                <a:latin typeface="Adobe Caslon Pro Bold" panose="0205070206050A020403" pitchFamily="18" charset="0"/>
              </a:rPr>
              <a:t>OMNIBUS LAW</a:t>
            </a:r>
          </a:p>
        </p:txBody>
      </p:sp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50AC9B94-7D30-44F3-50DA-67F03E5D182F}"/>
              </a:ext>
            </a:extLst>
          </p:cNvPr>
          <p:cNvSpPr/>
          <p:nvPr/>
        </p:nvSpPr>
        <p:spPr>
          <a:xfrm>
            <a:off x="5569589" y="4831654"/>
            <a:ext cx="3149067" cy="1829097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dobe Caslon Pro Bold" panose="0205070206050A020403" pitchFamily="18" charset="0"/>
              </a:rPr>
              <a:t>UU NO. 7 TAHUN 2021 </a:t>
            </a:r>
          </a:p>
          <a:p>
            <a:pPr algn="ctr"/>
            <a:r>
              <a:rPr lang="en-US" dirty="0">
                <a:latin typeface="Adobe Caslon Pro Bold" panose="0205070206050A020403" pitchFamily="18" charset="0"/>
              </a:rPr>
              <a:t>HPP </a:t>
            </a:r>
          </a:p>
        </p:txBody>
      </p:sp>
    </p:spTree>
    <p:extLst>
      <p:ext uri="{BB962C8B-B14F-4D97-AF65-F5344CB8AC3E}">
        <p14:creationId xmlns:p14="http://schemas.microsoft.com/office/powerpoint/2010/main" val="1658364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92888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200" b="1" dirty="0"/>
              <a:t>10 Negara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Tarif</a:t>
            </a:r>
            <a:r>
              <a:rPr lang="en-US" sz="3200" b="1" dirty="0"/>
              <a:t> </a:t>
            </a:r>
            <a:r>
              <a:rPr lang="en-US" sz="3200" b="1" dirty="0" err="1"/>
              <a:t>Pajak</a:t>
            </a:r>
            <a:r>
              <a:rPr lang="en-US" sz="3200" b="1" dirty="0"/>
              <a:t> </a:t>
            </a:r>
            <a:r>
              <a:rPr lang="en-US" sz="3200" b="1" dirty="0" err="1"/>
              <a:t>Tertinggi</a:t>
            </a:r>
            <a:r>
              <a:rPr lang="en-US" sz="3200" b="1" dirty="0"/>
              <a:t> di </a:t>
            </a:r>
            <a:r>
              <a:rPr lang="en-US" sz="3200" b="1" dirty="0" err="1"/>
              <a:t>Dunia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333897"/>
              </p:ext>
            </p:extLst>
          </p:nvPr>
        </p:nvGraphicFramePr>
        <p:xfrm>
          <a:off x="323527" y="1772816"/>
          <a:ext cx="8568954" cy="415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r>
                        <a:rPr lang="en-US" dirty="0"/>
                        <a:t>NEGARA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SYARAT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BERPENG MINIMAL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58,95%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US$ 171.149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56,6%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US$ 85.841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Denmark 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55,4%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US$ 70.633 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US$ 70.090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US$ 45.037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US$ 74.442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Jepang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US$ 228.880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Inggris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US$ 234.484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Finlandia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49,2%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US$ 87.222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Irlandia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US$ 40.696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40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E8B0-6E49-CFD1-AA31-E952D6AC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4588E749-F033-98E0-8092-0A925946F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0688"/>
            <a:ext cx="7772400" cy="52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27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352718-BCBE-417C-BBC4-165318E73FCE}" type="datetime1">
              <a:rPr lang="en-US"/>
              <a:pPr>
                <a:defRPr/>
              </a:pPr>
              <a:t>9/23/25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3561737-2DCD-4838-AD9C-BB7684504B2F}" type="slidenum">
              <a:rPr lang="en-US" sz="1400">
                <a:latin typeface="Tahoma" panose="020B0604030504040204" pitchFamily="34" charset="0"/>
              </a:rPr>
              <a:pPr eaLnBrk="1" hangingPunct="1"/>
              <a:t>26</a:t>
            </a:fld>
            <a:endParaRPr lang="en-US" sz="1400">
              <a:latin typeface="Tahoma" panose="020B0604030504040204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704665"/>
            <a:ext cx="5835427" cy="12874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 err="1">
                <a:latin typeface="AvantGarde Md BT"/>
              </a:rPr>
              <a:t>Utang</a:t>
            </a:r>
            <a:r>
              <a:rPr lang="en-US" sz="3600" dirty="0">
                <a:latin typeface="AvantGarde Md BT"/>
              </a:rPr>
              <a:t>  </a:t>
            </a:r>
            <a:r>
              <a:rPr lang="en-US" sz="3600" dirty="0" err="1">
                <a:latin typeface="AvantGarde Md BT"/>
              </a:rPr>
              <a:t>Pajak</a:t>
            </a:r>
            <a:endParaRPr lang="en-US" sz="3600" dirty="0">
              <a:latin typeface="AvantGarde Md BT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3088" y="2132856"/>
            <a:ext cx="83820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latin typeface="Verdana" panose="020B0604030504040204" pitchFamily="34" charset="0"/>
              </a:rPr>
              <a:t>	- 	</a:t>
            </a:r>
            <a:r>
              <a:rPr lang="en-US" sz="2400" dirty="0">
                <a:solidFill>
                  <a:srgbClr val="2272C2"/>
                </a:solidFill>
                <a:latin typeface="Verdana" panose="020B0604030504040204" pitchFamily="34" charset="0"/>
              </a:rPr>
              <a:t>SECARA FORMAL</a:t>
            </a:r>
            <a:r>
              <a:rPr lang="en-US" sz="2400" dirty="0">
                <a:latin typeface="Verdana" panose="020B0604030504040204" pitchFamily="34" charset="0"/>
              </a:rPr>
              <a:t> : </a:t>
            </a:r>
            <a:r>
              <a:rPr lang="en-US" sz="2400" dirty="0" err="1">
                <a:latin typeface="Verdana" panose="020B0604030504040204" pitchFamily="34" charset="0"/>
              </a:rPr>
              <a:t>Utang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pajak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timbul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karena</a:t>
            </a:r>
            <a:r>
              <a:rPr lang="en-US" sz="2400" dirty="0">
                <a:latin typeface="Verdana" panose="020B0604030504040204" pitchFamily="34" charset="0"/>
              </a:rPr>
              <a:t>      	</a:t>
            </a:r>
            <a:r>
              <a:rPr lang="en-US" sz="2400" dirty="0" err="1">
                <a:latin typeface="Verdana" panose="020B0604030504040204" pitchFamily="34" charset="0"/>
              </a:rPr>
              <a:t>Surat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Ketetapan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Pajak</a:t>
            </a:r>
            <a:endParaRPr lang="en-US" sz="2400" dirty="0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latin typeface="Verdana" panose="020B0604030504040204" pitchFamily="34" charset="0"/>
              </a:rPr>
              <a:t>		</a:t>
            </a:r>
            <a:r>
              <a:rPr lang="en-US" sz="2400" dirty="0">
                <a:solidFill>
                  <a:schemeClr val="hlink"/>
                </a:solidFill>
                <a:latin typeface="Verdana" panose="020B0604030504040204" pitchFamily="34" charset="0"/>
              </a:rPr>
              <a:t>(OFFICIAL ASSESSMENT)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3088" y="4057178"/>
            <a:ext cx="8421688" cy="20177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/>
              <a:t>	-	</a:t>
            </a:r>
            <a:r>
              <a:rPr lang="en-US" sz="2400" dirty="0">
                <a:solidFill>
                  <a:srgbClr val="2272C2"/>
                </a:solidFill>
              </a:rPr>
              <a:t>SECARA MATERIAL</a:t>
            </a:r>
            <a:r>
              <a:rPr lang="en-US" sz="2400" dirty="0"/>
              <a:t> : </a:t>
            </a:r>
            <a:r>
              <a:rPr lang="en-US" sz="2400" dirty="0" err="1">
                <a:latin typeface="+mj-lt"/>
              </a:rPr>
              <a:t>Utang</a:t>
            </a:r>
            <a:r>
              <a:rPr lang="en-US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pajak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timbul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karena</a:t>
            </a:r>
            <a:r>
              <a:rPr lang="en-US" dirty="0">
                <a:latin typeface="+mj-lt"/>
              </a:rPr>
              <a:t> 	</a:t>
            </a:r>
            <a:r>
              <a:rPr lang="en-US" sz="2400" dirty="0" err="1">
                <a:latin typeface="+mj-lt"/>
              </a:rPr>
              <a:t>Undang</a:t>
            </a:r>
            <a:r>
              <a:rPr lang="en-US" sz="2400" dirty="0">
                <a:latin typeface="+mj-lt"/>
              </a:rPr>
              <a:t> – </a:t>
            </a:r>
            <a:r>
              <a:rPr lang="en-US" sz="2400" dirty="0" err="1">
                <a:latin typeface="+mj-lt"/>
              </a:rPr>
              <a:t>Undang</a:t>
            </a:r>
            <a:endParaRPr lang="en-US" sz="2400" dirty="0"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latin typeface="Verdana" panose="020B0604030504040204" pitchFamily="34" charset="0"/>
              </a:rPr>
              <a:t>		</a:t>
            </a:r>
            <a:r>
              <a:rPr lang="en-US" sz="2400" dirty="0">
                <a:solidFill>
                  <a:schemeClr val="hlink"/>
                </a:solidFill>
                <a:latin typeface="Verdana" panose="020B0604030504040204" pitchFamily="34" charset="0"/>
              </a:rPr>
              <a:t>(SELF ASSESSMENT)</a:t>
            </a:r>
          </a:p>
        </p:txBody>
      </p:sp>
    </p:spTree>
    <p:extLst>
      <p:ext uri="{BB962C8B-B14F-4D97-AF65-F5344CB8AC3E}">
        <p14:creationId xmlns:p14="http://schemas.microsoft.com/office/powerpoint/2010/main" val="23693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 autoUpdateAnimBg="0"/>
      <p:bldP spid="68611" grpId="0" build="p" autoUpdateAnimBg="0"/>
      <p:bldP spid="6861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F633CE-9D69-4904-B743-38EA83C924F8}" type="datetime1">
              <a:rPr lang="en-US"/>
              <a:pPr>
                <a:defRPr/>
              </a:pPr>
              <a:t>9/23/25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62EC9FE-62B1-4F0F-A9B8-482B5C759077}" type="slidenum">
              <a:rPr lang="en-US" sz="1400">
                <a:latin typeface="Tahoma" panose="020B0604030504040204" pitchFamily="34" charset="0"/>
              </a:rPr>
              <a:pPr eaLnBrk="1" hangingPunct="1"/>
              <a:t>27</a:t>
            </a:fld>
            <a:endParaRPr lang="en-US" sz="1400">
              <a:latin typeface="Tahoma" panose="020B0604030504040204" pitchFamily="34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836712"/>
            <a:ext cx="8120955" cy="151216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dirty="0">
                <a:latin typeface="AvantGarde Md BT"/>
              </a:rPr>
              <a:t>   </a:t>
            </a:r>
            <a:r>
              <a:rPr lang="en-US" sz="3600" dirty="0" err="1">
                <a:latin typeface="AvantGarde Md BT"/>
              </a:rPr>
              <a:t>Hapusnya</a:t>
            </a:r>
            <a:r>
              <a:rPr lang="en-US" sz="3600" dirty="0">
                <a:latin typeface="AvantGarde Md BT"/>
              </a:rPr>
              <a:t> </a:t>
            </a:r>
            <a:r>
              <a:rPr lang="en-US" sz="3600" dirty="0" err="1">
                <a:latin typeface="AvantGarde Md BT"/>
              </a:rPr>
              <a:t>Utang</a:t>
            </a:r>
            <a:r>
              <a:rPr lang="en-US" sz="3600" dirty="0">
                <a:latin typeface="AvantGarde Md BT"/>
              </a:rPr>
              <a:t> </a:t>
            </a:r>
            <a:r>
              <a:rPr lang="en-US" sz="3600" dirty="0" err="1">
                <a:latin typeface="AvantGarde Md BT"/>
              </a:rPr>
              <a:t>Pajak</a:t>
            </a:r>
            <a:endParaRPr lang="en-US" sz="3600" dirty="0">
              <a:latin typeface="AvantGarde Md BT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574088" cy="36179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latin typeface="Verdana" panose="020B0604030504040204" pitchFamily="34" charset="0"/>
              </a:rPr>
              <a:t>	</a:t>
            </a:r>
            <a:r>
              <a:rPr lang="en-US" sz="2400" dirty="0">
                <a:solidFill>
                  <a:srgbClr val="2272C2"/>
                </a:solidFill>
                <a:latin typeface="Verdana" panose="020B0604030504040204" pitchFamily="34" charset="0"/>
              </a:rPr>
              <a:t>1. PEMBAYARAN</a:t>
            </a:r>
            <a:r>
              <a:rPr lang="en-US" sz="2400" dirty="0">
                <a:latin typeface="Verdana" panose="020B0604030504040204" pitchFamily="34" charset="0"/>
              </a:rPr>
              <a:t>     :	</a:t>
            </a:r>
            <a:r>
              <a:rPr lang="en-US" sz="2400" dirty="0" err="1">
                <a:latin typeface="Verdana" panose="020B0604030504040204" pitchFamily="34" charset="0"/>
              </a:rPr>
              <a:t>Pelunasan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ke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kas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negara</a:t>
            </a:r>
            <a:endParaRPr lang="en-US" sz="2400" dirty="0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latin typeface="Verdana" panose="020B0604030504040204" pitchFamily="34" charset="0"/>
              </a:rPr>
              <a:t>	</a:t>
            </a:r>
            <a:r>
              <a:rPr lang="en-US" sz="2400" dirty="0">
                <a:solidFill>
                  <a:srgbClr val="2272C2"/>
                </a:solidFill>
                <a:latin typeface="Verdana" panose="020B0604030504040204" pitchFamily="34" charset="0"/>
              </a:rPr>
              <a:t>2. KOMPENSASI</a:t>
            </a:r>
            <a:r>
              <a:rPr lang="en-US" sz="2400" dirty="0">
                <a:latin typeface="Verdana" panose="020B0604030504040204" pitchFamily="34" charset="0"/>
              </a:rPr>
              <a:t>     : 	</a:t>
            </a:r>
            <a:r>
              <a:rPr lang="en-US" sz="2400" dirty="0" err="1">
                <a:latin typeface="Verdana" panose="020B0604030504040204" pitchFamily="34" charset="0"/>
              </a:rPr>
              <a:t>Kelebihan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dari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pembayaran</a:t>
            </a:r>
            <a:r>
              <a:rPr lang="en-US" sz="2400" dirty="0">
                <a:latin typeface="Verdana" panose="020B0604030504040204" pitchFamily="34" charset="0"/>
              </a:rPr>
              <a:t> 			             	</a:t>
            </a:r>
            <a:r>
              <a:rPr lang="en-US" sz="2400" dirty="0" err="1">
                <a:latin typeface="Verdana" panose="020B0604030504040204" pitchFamily="34" charset="0"/>
              </a:rPr>
              <a:t>pajak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lainnya</a:t>
            </a:r>
            <a:endParaRPr lang="en-US" sz="2400" dirty="0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latin typeface="Verdana" panose="020B0604030504040204" pitchFamily="34" charset="0"/>
              </a:rPr>
              <a:t>	</a:t>
            </a:r>
            <a:r>
              <a:rPr lang="en-US" sz="2400" dirty="0">
                <a:solidFill>
                  <a:srgbClr val="2272C2"/>
                </a:solidFill>
                <a:latin typeface="Verdana" panose="020B0604030504040204" pitchFamily="34" charset="0"/>
              </a:rPr>
              <a:t>3. DALUWARSA</a:t>
            </a:r>
            <a:r>
              <a:rPr lang="en-US" sz="2400" dirty="0">
                <a:latin typeface="Verdana" panose="020B0604030504040204" pitchFamily="34" charset="0"/>
              </a:rPr>
              <a:t>      : 	</a:t>
            </a:r>
            <a:r>
              <a:rPr lang="en-US" sz="2400" dirty="0" err="1">
                <a:latin typeface="Verdana" panose="020B0604030504040204" pitchFamily="34" charset="0"/>
              </a:rPr>
              <a:t>Setelah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sepuluh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tahun</a:t>
            </a:r>
            <a:endParaRPr lang="en-US" sz="2400" dirty="0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latin typeface="Verdana" panose="020B0604030504040204" pitchFamily="34" charset="0"/>
              </a:rPr>
              <a:t>	</a:t>
            </a:r>
            <a:r>
              <a:rPr lang="en-US" sz="2400" dirty="0">
                <a:solidFill>
                  <a:srgbClr val="2272C2"/>
                </a:solidFill>
                <a:latin typeface="Verdana" panose="020B0604030504040204" pitchFamily="34" charset="0"/>
              </a:rPr>
              <a:t>4. PEMBEBASAN</a:t>
            </a:r>
            <a:r>
              <a:rPr lang="en-US" sz="2400" dirty="0">
                <a:latin typeface="Verdana" panose="020B0604030504040204" pitchFamily="34" charset="0"/>
              </a:rPr>
              <a:t>     : 	</a:t>
            </a:r>
            <a:r>
              <a:rPr lang="en-US" sz="2400" dirty="0" err="1">
                <a:latin typeface="Verdana" panose="020B0604030504040204" pitchFamily="34" charset="0"/>
              </a:rPr>
              <a:t>Keputusan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keberatan</a:t>
            </a:r>
            <a:r>
              <a:rPr lang="en-US" sz="2400" dirty="0">
                <a:latin typeface="Verdana" panose="020B0604030504040204" pitchFamily="34" charset="0"/>
              </a:rPr>
              <a:t>/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latin typeface="Verdana" panose="020B0604030504040204" pitchFamily="34" charset="0"/>
              </a:rPr>
              <a:t>					</a:t>
            </a:r>
            <a:r>
              <a:rPr lang="en-US" sz="2400" dirty="0" err="1">
                <a:latin typeface="Verdana" panose="020B0604030504040204" pitchFamily="34" charset="0"/>
              </a:rPr>
              <a:t>peninjauan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kembali</a:t>
            </a:r>
            <a:endParaRPr lang="en-US" sz="2400" dirty="0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latin typeface="Verdana" panose="020B0604030504040204" pitchFamily="34" charset="0"/>
              </a:rPr>
              <a:t>	</a:t>
            </a:r>
            <a:r>
              <a:rPr lang="en-US" sz="2400" dirty="0">
                <a:solidFill>
                  <a:srgbClr val="2272C2"/>
                </a:solidFill>
                <a:latin typeface="Verdana" panose="020B0604030504040204" pitchFamily="34" charset="0"/>
              </a:rPr>
              <a:t>5. PENGHAPUSAN</a:t>
            </a:r>
            <a:r>
              <a:rPr lang="en-US" sz="2400" dirty="0">
                <a:latin typeface="Verdana" panose="020B0604030504040204" pitchFamily="34" charset="0"/>
              </a:rPr>
              <a:t>   : </a:t>
            </a:r>
            <a:r>
              <a:rPr lang="en-US" sz="2400" dirty="0" err="1">
                <a:latin typeface="Verdana" panose="020B0604030504040204" pitchFamily="34" charset="0"/>
              </a:rPr>
              <a:t>Keadaan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keuangan</a:t>
            </a:r>
            <a:r>
              <a:rPr lang="en-US" sz="2400" dirty="0">
                <a:latin typeface="Verdana" panose="020B0604030504040204" pitchFamily="34" charset="0"/>
              </a:rPr>
              <a:t>  WP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6" y="474205"/>
            <a:ext cx="1568227" cy="18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autoUpdateAnimBg="0"/>
      <p:bldP spid="696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-36513" y="1027135"/>
            <a:ext cx="4608513" cy="511650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6084887" y="1889149"/>
            <a:ext cx="2160588" cy="61666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PEMERIKSAAN</a:t>
            </a: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156325" y="2827360"/>
            <a:ext cx="2160587" cy="61515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PENETAPAN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5427638" y="954111"/>
            <a:ext cx="3562319" cy="3556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516687" y="1098573"/>
            <a:ext cx="130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/>
              <a:t>FISKUS</a:t>
            </a: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6229350" y="3762398"/>
            <a:ext cx="2016125" cy="54731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KEP KEBERATAN</a:t>
            </a: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6196008" y="5000636"/>
            <a:ext cx="2160588" cy="4447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KEP BANDING</a:t>
            </a: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5784828" y="4572008"/>
            <a:ext cx="2857520" cy="102526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896092" y="4572008"/>
            <a:ext cx="817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BPP</a:t>
            </a: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5903912" y="5643578"/>
            <a:ext cx="2628900" cy="5895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938962" y="5715016"/>
            <a:ext cx="65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MA</a:t>
            </a: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2339975" y="2466998"/>
            <a:ext cx="0" cy="8895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7237412" y="2538435"/>
            <a:ext cx="0" cy="2744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7237412" y="3475060"/>
            <a:ext cx="0" cy="2744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4213223" y="2251099"/>
            <a:ext cx="1366837" cy="678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 flipV="1">
            <a:off x="4356068" y="2643180"/>
            <a:ext cx="1857388" cy="5000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 flipV="1">
            <a:off x="4284629" y="3000370"/>
            <a:ext cx="1928826" cy="9286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4429123" y="4122760"/>
            <a:ext cx="1800225" cy="410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 flipV="1">
            <a:off x="4429123" y="4843483"/>
            <a:ext cx="1584325" cy="1372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 flipV="1">
            <a:off x="4213225" y="5059385"/>
            <a:ext cx="1871662" cy="410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 flipH="1" flipV="1">
            <a:off x="3636960" y="4987946"/>
            <a:ext cx="2147868" cy="9413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H="1">
            <a:off x="684210" y="2827360"/>
            <a:ext cx="1655763" cy="6151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 flipV="1">
            <a:off x="684210" y="3906860"/>
            <a:ext cx="1655763" cy="684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 flipH="1">
            <a:off x="998482" y="2285992"/>
            <a:ext cx="1000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NPWP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 flipH="1">
            <a:off x="1355672" y="3214686"/>
            <a:ext cx="1000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SSP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 flipH="1">
            <a:off x="1427110" y="4643446"/>
            <a:ext cx="1000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SPT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 flipH="1">
            <a:off x="4427506" y="1701217"/>
            <a:ext cx="228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SKP-KB, 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N, KBT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1333531" y="1720860"/>
            <a:ext cx="2160587" cy="61666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PENDAFTARAN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1260506" y="3521084"/>
            <a:ext cx="2160587" cy="61515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PEMBAYARAN</a:t>
            </a:r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1142976" y="5118098"/>
            <a:ext cx="2160587" cy="61515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PELAPORAN</a:t>
            </a:r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2571736" y="2657484"/>
            <a:ext cx="1800225" cy="4447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KEBERATAN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3000364" y="4332280"/>
            <a:ext cx="1295400" cy="4447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BANDING</a:t>
            </a:r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2411474" y="4195073"/>
            <a:ext cx="0" cy="8895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 rot="-5400000">
            <a:off x="-556883" y="3741465"/>
            <a:ext cx="2052039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PEMBUKUAN</a:t>
            </a:r>
          </a:p>
        </p:txBody>
      </p:sp>
    </p:spTree>
    <p:extLst>
      <p:ext uri="{BB962C8B-B14F-4D97-AF65-F5344CB8AC3E}">
        <p14:creationId xmlns:p14="http://schemas.microsoft.com/office/powerpoint/2010/main" val="1658364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AE8B34-DC82-49FC-9635-383B92CF2C30}" type="datetime1">
              <a:rPr lang="en-US"/>
              <a:pPr>
                <a:defRPr/>
              </a:pPr>
              <a:t>9/23/25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7F52FA3-ACBA-4CA4-B9BB-77FAABA162C3}" type="slidenum">
              <a:rPr lang="en-US" sz="1400">
                <a:latin typeface="Tahoma" panose="020B0604030504040204" pitchFamily="34" charset="0"/>
              </a:rPr>
              <a:pPr eaLnBrk="1" hangingPunct="1"/>
              <a:t>29</a:t>
            </a:fld>
            <a:endParaRPr lang="en-US" sz="1400">
              <a:latin typeface="Tahoma" panose="020B0604030504040204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886545"/>
            <a:ext cx="6994797" cy="12874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000" dirty="0" err="1">
                <a:latin typeface="AvantGarde Md BT"/>
              </a:rPr>
              <a:t>Perlawanan</a:t>
            </a:r>
            <a:r>
              <a:rPr lang="en-US" sz="4000" dirty="0">
                <a:latin typeface="AvantGarde Md BT"/>
              </a:rPr>
              <a:t> </a:t>
            </a:r>
            <a:r>
              <a:rPr lang="en-US" sz="4000" dirty="0" err="1">
                <a:latin typeface="AvantGarde Md BT"/>
              </a:rPr>
              <a:t>Terhadap</a:t>
            </a:r>
            <a:r>
              <a:rPr lang="en-US" sz="4000" dirty="0">
                <a:latin typeface="AvantGarde Md BT"/>
              </a:rPr>
              <a:t> </a:t>
            </a:r>
            <a:r>
              <a:rPr lang="en-US" sz="4000" dirty="0" err="1">
                <a:latin typeface="AvantGarde Md BT"/>
              </a:rPr>
              <a:t>Pajak</a:t>
            </a:r>
            <a:endParaRPr lang="en-US" sz="4000" dirty="0">
              <a:latin typeface="AvantGarde Md B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62200"/>
            <a:ext cx="7924800" cy="18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272C2"/>
                </a:solidFill>
                <a:latin typeface="Verdana" panose="020B0604030504040204" pitchFamily="34" charset="0"/>
              </a:rPr>
              <a:t>PERLAWANAN  PASIF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343400"/>
            <a:ext cx="7924800" cy="178911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PERLAWANAN  AKTIF</a:t>
            </a:r>
          </a:p>
        </p:txBody>
      </p:sp>
    </p:spTree>
    <p:extLst>
      <p:ext uri="{BB962C8B-B14F-4D97-AF65-F5344CB8AC3E}">
        <p14:creationId xmlns:p14="http://schemas.microsoft.com/office/powerpoint/2010/main" val="18909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autoUpdateAnimBg="0"/>
      <p:bldP spid="41987" grpId="0" build="p" autoUpdateAnimBg="0"/>
      <p:bldP spid="4198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58304" y="1052736"/>
            <a:ext cx="5997352" cy="5635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Pointer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Pajak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8304" y="1916832"/>
            <a:ext cx="8136904" cy="38758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Dipungut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undang-undang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Sifatnya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dipaksakan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menunjukkan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kontraprestasi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Diperuntukkan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pengeluaran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</a:t>
            </a:r>
          </a:p>
          <a:p>
            <a:pPr algn="just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     public investment</a:t>
            </a:r>
          </a:p>
          <a:p>
            <a:pPr algn="just"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8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A38425-2BCF-40FC-BF5F-11C4786F7802}" type="datetime1">
              <a:rPr lang="en-US"/>
              <a:pPr>
                <a:defRPr/>
              </a:pPr>
              <a:t>9/23/25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5EB16E8-54DA-4946-817F-69DD63D3F8A0}" type="slidenum">
              <a:rPr lang="en-US" sz="1400">
                <a:latin typeface="Tahoma" panose="020B0604030504040204" pitchFamily="34" charset="0"/>
              </a:rPr>
              <a:pPr eaLnBrk="1" hangingPunct="1"/>
              <a:t>30</a:t>
            </a:fld>
            <a:endParaRPr lang="en-US" sz="1400">
              <a:latin typeface="Tahoma" panose="020B0604030504040204" pitchFamily="34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3636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4000" dirty="0">
                <a:latin typeface="AvantGarde Md BT"/>
              </a:rPr>
              <a:t>PERLAWANAN PASIF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67" y="2093350"/>
            <a:ext cx="8802688" cy="38465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>
                <a:latin typeface="Verdana" panose="020B0604030504040204" pitchFamily="34" charset="0"/>
              </a:rPr>
              <a:t>	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Hambatan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 yang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mempersulit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pemungutan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pajak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berhubungan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erat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272C2"/>
                </a:solidFill>
                <a:latin typeface="Verdana" panose="020B0604030504040204" pitchFamily="34" charset="0"/>
              </a:rPr>
              <a:t>dengan</a:t>
            </a:r>
            <a:r>
              <a:rPr lang="en-US" sz="2800" dirty="0">
                <a:solidFill>
                  <a:srgbClr val="2272C2"/>
                </a:solidFill>
                <a:latin typeface="Verdana" panose="020B0604030504040204" pitchFamily="34" charset="0"/>
              </a:rPr>
              <a:t> :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Verdana" panose="020B0604030504040204" pitchFamily="34" charset="0"/>
              </a:rPr>
              <a:t>Struktur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ekonomi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suatu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negara</a:t>
            </a:r>
            <a:endParaRPr lang="en-US" sz="2400" dirty="0">
              <a:latin typeface="Verdana" panose="020B060403050404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Verdana" panose="020B0604030504040204" pitchFamily="34" charset="0"/>
              </a:rPr>
              <a:t>Perkembangan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intelektual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dan</a:t>
            </a:r>
            <a:r>
              <a:rPr lang="en-US" sz="2400" dirty="0">
                <a:latin typeface="Verdana" panose="020B0604030504040204" pitchFamily="34" charset="0"/>
              </a:rPr>
              <a:t> moral </a:t>
            </a:r>
            <a:r>
              <a:rPr lang="en-US" sz="2400" dirty="0" err="1">
                <a:latin typeface="Verdana" panose="020B0604030504040204" pitchFamily="34" charset="0"/>
              </a:rPr>
              <a:t>penduduk</a:t>
            </a:r>
            <a:endParaRPr lang="en-US" sz="2400" dirty="0">
              <a:latin typeface="Verdana" panose="020B060403050404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Verdana" panose="020B0604030504040204" pitchFamily="34" charset="0"/>
              </a:rPr>
              <a:t>Teknik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pemungutan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pajak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itu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sendiri</a:t>
            </a:r>
            <a:endParaRPr lang="en-US" sz="2400" dirty="0"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2" y="4593134"/>
            <a:ext cx="1763216" cy="1763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80" y="4616580"/>
            <a:ext cx="2783632" cy="1739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84" y="3841508"/>
            <a:ext cx="2818296" cy="28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autoUpdateAnimBg="0"/>
      <p:bldP spid="4301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965DEF-6D71-4AD6-BBE5-216CB37DE859}" type="datetime1">
              <a:rPr lang="en-US"/>
              <a:pPr>
                <a:defRPr/>
              </a:pPr>
              <a:t>9/23/25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10A41AE-0B5B-4939-853A-8C6C16270BF1}" type="slidenum">
              <a:rPr lang="en-US" sz="1400">
                <a:latin typeface="Tahoma" panose="020B0604030504040204" pitchFamily="34" charset="0"/>
              </a:rPr>
              <a:pPr eaLnBrk="1" hangingPunct="1"/>
              <a:t>31</a:t>
            </a:fld>
            <a:endParaRPr lang="en-US" sz="1400">
              <a:latin typeface="Tahoma" panose="020B0604030504040204" pitchFamily="34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877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>
                <a:latin typeface="AvantGarde Md BT"/>
              </a:rPr>
              <a:t>PERLAWANAN   AKTIF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85296"/>
            <a:ext cx="8458200" cy="1676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/>
              <a:t>	</a:t>
            </a:r>
            <a:r>
              <a:rPr lang="en-US" dirty="0" err="1">
                <a:latin typeface="Verdana" panose="020B0604030504040204" pitchFamily="34" charset="0"/>
              </a:rPr>
              <a:t>Perlawanan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secara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nyata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terlihat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pada</a:t>
            </a:r>
            <a:r>
              <a:rPr lang="en-US" dirty="0">
                <a:latin typeface="Verdana" panose="020B0604030504040204" pitchFamily="34" charset="0"/>
              </a:rPr>
              <a:t> 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latin typeface="Verdana" panose="020B0604030504040204" pitchFamily="34" charset="0"/>
              </a:rPr>
              <a:t>	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Usaha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dan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perbuatan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secara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langsung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kepada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Pemerintah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(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fiskus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400" i="1" dirty="0">
              <a:solidFill>
                <a:srgbClr val="2272C2"/>
              </a:solidFill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441539"/>
            <a:ext cx="8497888" cy="20177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latin typeface="Verdana" panose="020B0604030504040204" pitchFamily="34" charset="0"/>
              </a:rPr>
              <a:t>	Cara – </a:t>
            </a:r>
            <a:r>
              <a:rPr lang="en-US" dirty="0" err="1">
                <a:latin typeface="Verdana" panose="020B0604030504040204" pitchFamily="34" charset="0"/>
              </a:rPr>
              <a:t>cara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perlawanan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tersebut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adalah</a:t>
            </a:r>
            <a:r>
              <a:rPr lang="en-US" dirty="0">
                <a:latin typeface="Verdana" panose="020B0604030504040204" pitchFamily="34" charset="0"/>
              </a:rPr>
              <a:t> :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Penghindaran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diri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dari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pajak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(tax avoidance)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Pengelakan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diri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dari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pajak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(tax evasion)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Melalaikan</a:t>
            </a:r>
            <a:r>
              <a:rPr lang="en-US" sz="2400" i="1" dirty="0">
                <a:solidFill>
                  <a:srgbClr val="2272C2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2272C2"/>
                </a:solidFill>
                <a:latin typeface="Verdana" panose="020B0604030504040204" pitchFamily="34" charset="0"/>
              </a:rPr>
              <a:t>pajak</a:t>
            </a:r>
            <a:endParaRPr lang="en-US" sz="2400" i="1" dirty="0">
              <a:solidFill>
                <a:srgbClr val="2272C2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67793"/>
            <a:ext cx="2634580" cy="1642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76" y="5358252"/>
            <a:ext cx="2027645" cy="13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05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81000" y="1785926"/>
            <a:ext cx="4076700" cy="41434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Perdata</a:t>
            </a:r>
            <a:endParaRPr lang="en-US" b="1" dirty="0"/>
          </a:p>
          <a:p>
            <a:pPr algn="l">
              <a:lnSpc>
                <a:spcPct val="114000"/>
              </a:lnSpc>
              <a:buFont typeface="Wingdings" pitchFamily="2" charset="2"/>
              <a:buNone/>
            </a:pP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pemungutan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kejadian,keadaan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perbuatan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yang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perdata</a:t>
            </a: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814918" y="1785926"/>
            <a:ext cx="3900486" cy="3214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Pidana</a:t>
            </a:r>
            <a:endParaRPr lang="en-US" dirty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sanksi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kealpaan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kesengajaan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WP yang </a:t>
            </a:r>
            <a:r>
              <a:rPr lang="en-US" sz="2400" dirty="0" err="1"/>
              <a:t>melanggar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617190"/>
            <a:ext cx="217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Pasal</a:t>
            </a:r>
            <a:r>
              <a:rPr lang="en-US" dirty="0">
                <a:solidFill>
                  <a:schemeClr val="bg1"/>
                </a:solidFill>
              </a:rPr>
              <a:t> 38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Pasal</a:t>
            </a:r>
            <a:r>
              <a:rPr lang="en-US" dirty="0">
                <a:solidFill>
                  <a:schemeClr val="bg1"/>
                </a:solidFill>
              </a:rPr>
              <a:t> 39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2481" y="5157192"/>
            <a:ext cx="19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Pasal</a:t>
            </a:r>
            <a:r>
              <a:rPr lang="en-US" dirty="0">
                <a:solidFill>
                  <a:srgbClr val="FF0000"/>
                </a:solidFill>
              </a:rPr>
              <a:t> 7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Pasal</a:t>
            </a:r>
            <a:r>
              <a:rPr lang="en-US" dirty="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3000" y="736789"/>
            <a:ext cx="52420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Adobe Garamond Pro Bold" panose="02020702060506020403" pitchFamily="18" charset="0"/>
              </a:rPr>
              <a:t>SANKSI HUKUM PAJAK </a:t>
            </a:r>
          </a:p>
        </p:txBody>
      </p:sp>
    </p:spTree>
    <p:extLst>
      <p:ext uri="{BB962C8B-B14F-4D97-AF65-F5344CB8AC3E}">
        <p14:creationId xmlns:p14="http://schemas.microsoft.com/office/powerpoint/2010/main" val="16583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51845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6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us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9906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tentar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8" descr="bd05085_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074738"/>
            <a:ext cx="2147887" cy="1058862"/>
          </a:xfrm>
          <a:noFill/>
        </p:spPr>
      </p:pic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2052638" y="2362200"/>
            <a:ext cx="4953000" cy="2743200"/>
            <a:chOff x="1216" y="1502"/>
            <a:chExt cx="3792" cy="2413"/>
          </a:xfrm>
        </p:grpSpPr>
        <p:sp>
          <p:nvSpPr>
            <p:cNvPr id="26664" name="AutoShape 11"/>
            <p:cNvSpPr>
              <a:spLocks noChangeArrowheads="1"/>
            </p:cNvSpPr>
            <p:nvPr/>
          </p:nvSpPr>
          <p:spPr bwMode="auto">
            <a:xfrm rot="583655">
              <a:off x="1216" y="1502"/>
              <a:ext cx="3792" cy="2413"/>
            </a:xfrm>
            <a:prstGeom prst="irregularSeal2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 b="0">
                <a:latin typeface="Constantia" panose="02030602050306030303" pitchFamily="18" charset="0"/>
              </a:endParaRPr>
            </a:p>
          </p:txBody>
        </p:sp>
        <p:grpSp>
          <p:nvGrpSpPr>
            <p:cNvPr id="26665" name="Group 12"/>
            <p:cNvGrpSpPr>
              <a:grpSpLocks/>
            </p:cNvGrpSpPr>
            <p:nvPr/>
          </p:nvGrpSpPr>
          <p:grpSpPr bwMode="auto">
            <a:xfrm>
              <a:off x="2610" y="1726"/>
              <a:ext cx="1111" cy="574"/>
              <a:chOff x="2493" y="2100"/>
              <a:chExt cx="1111" cy="669"/>
            </a:xfrm>
          </p:grpSpPr>
          <p:pic>
            <p:nvPicPr>
              <p:cNvPr id="26667" name="Picture 13" descr="BS00004_">
                <a:hlinkClick r:id="rId6" action="ppaction://hlinkpres?slideindex=2&amp;slidetitle=RETRIBUSI ada kontraprestasi langsung  SUMBANGAN utk golon...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3" y="2100"/>
                <a:ext cx="871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8" name="Picture 14" descr="j018377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" y="2511"/>
                <a:ext cx="660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66" name="Text Box 15"/>
            <p:cNvSpPr txBox="1">
              <a:spLocks noChangeArrowheads="1"/>
            </p:cNvSpPr>
            <p:nvPr/>
          </p:nvSpPr>
          <p:spPr bwMode="auto">
            <a:xfrm>
              <a:off x="1548" y="2337"/>
              <a:ext cx="2784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3921125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defTabSz="3921125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921125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9211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9211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9211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9211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9211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9211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0">
                  <a:solidFill>
                    <a:srgbClr val="FF0000"/>
                  </a:solidFill>
                  <a:latin typeface="Calibri" panose="020F0502020204030204" pitchFamily="34" charset="0"/>
                </a:rPr>
                <a:t>APBN YANG SEBAGIAN BESAR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0">
                  <a:solidFill>
                    <a:srgbClr val="FF0000"/>
                  </a:solidFill>
                  <a:latin typeface="Calibri" panose="020F0502020204030204" pitchFamily="34" charset="0"/>
                </a:rPr>
                <a:t>DARI PAJAK DIGUNAKAN UNTUK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0">
                  <a:solidFill>
                    <a:srgbClr val="FF0000"/>
                  </a:solidFill>
                  <a:latin typeface="Calibri" panose="020F0502020204030204" pitchFamily="34" charset="0"/>
                </a:rPr>
                <a:t> MEMBIAYAI PENYELENGGARAAN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0">
                  <a:solidFill>
                    <a:srgbClr val="FF0000"/>
                  </a:solidFill>
                  <a:latin typeface="Calibri" panose="020F0502020204030204" pitchFamily="34" charset="0"/>
                </a:rPr>
                <a:t>PEMERINTAHAN &amp; PEMBANGUNAN</a:t>
              </a:r>
            </a:p>
          </p:txBody>
        </p:sp>
      </p:grpSp>
      <p:pic>
        <p:nvPicPr>
          <p:cNvPr id="26630" name="Picture 17" descr="j017257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32425"/>
            <a:ext cx="16906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26"/>
          <p:cNvSpPr txBox="1">
            <a:spLocks noChangeArrowheads="1"/>
          </p:cNvSpPr>
          <p:nvPr/>
        </p:nvSpPr>
        <p:spPr bwMode="auto">
          <a:xfrm>
            <a:off x="133350" y="2009775"/>
            <a:ext cx="2006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700">
                <a:latin typeface="Franklin Gothic Demi" panose="020B0703020102020204" pitchFamily="34" charset="0"/>
              </a:rPr>
              <a:t> Posyandu, Imunisasi</a:t>
            </a:r>
          </a:p>
        </p:txBody>
      </p:sp>
      <p:sp>
        <p:nvSpPr>
          <p:cNvPr id="26632" name="Text Box 28"/>
          <p:cNvSpPr txBox="1">
            <a:spLocks noChangeArrowheads="1"/>
          </p:cNvSpPr>
          <p:nvPr/>
        </p:nvSpPr>
        <p:spPr bwMode="auto">
          <a:xfrm>
            <a:off x="441325" y="6338888"/>
            <a:ext cx="120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Franklin Gothic Demi" panose="020B0703020102020204" pitchFamily="34" charset="0"/>
              </a:rPr>
              <a:t>Pendidikan</a:t>
            </a:r>
          </a:p>
        </p:txBody>
      </p:sp>
      <p:sp>
        <p:nvSpPr>
          <p:cNvPr id="26633" name="Text Box 29"/>
          <p:cNvSpPr txBox="1">
            <a:spLocks noChangeArrowheads="1"/>
          </p:cNvSpPr>
          <p:nvPr/>
        </p:nvSpPr>
        <p:spPr bwMode="auto">
          <a:xfrm>
            <a:off x="2328863" y="2057400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Franklin Gothic Demi" panose="020B0703020102020204" pitchFamily="34" charset="0"/>
              </a:rPr>
              <a:t>Fasilitas &amp; Infrastruktur</a:t>
            </a:r>
          </a:p>
        </p:txBody>
      </p:sp>
      <p:sp>
        <p:nvSpPr>
          <p:cNvPr id="26634" name="Text Box 31"/>
          <p:cNvSpPr txBox="1">
            <a:spLocks noChangeArrowheads="1"/>
          </p:cNvSpPr>
          <p:nvPr/>
        </p:nvSpPr>
        <p:spPr bwMode="auto">
          <a:xfrm>
            <a:off x="6858000" y="6122988"/>
            <a:ext cx="193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Franklin Gothic Demi" panose="020B0703020102020204" pitchFamily="34" charset="0"/>
              </a:rPr>
              <a:t>Transportasi masal</a:t>
            </a:r>
          </a:p>
        </p:txBody>
      </p:sp>
      <p:sp>
        <p:nvSpPr>
          <p:cNvPr id="26635" name="Text Box 33"/>
          <p:cNvSpPr txBox="1">
            <a:spLocks noChangeArrowheads="1"/>
          </p:cNvSpPr>
          <p:nvPr/>
        </p:nvSpPr>
        <p:spPr bwMode="auto">
          <a:xfrm>
            <a:off x="6705600" y="492125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Franklin Gothic Demi" panose="020B0703020102020204" pitchFamily="34" charset="0"/>
              </a:rPr>
              <a:t>Pertahanan &amp; Keamanan</a:t>
            </a:r>
          </a:p>
        </p:txBody>
      </p:sp>
      <p:sp>
        <p:nvSpPr>
          <p:cNvPr id="26636" name="Text Box 36"/>
          <p:cNvSpPr txBox="1">
            <a:spLocks noChangeArrowheads="1"/>
          </p:cNvSpPr>
          <p:nvPr/>
        </p:nvSpPr>
        <p:spPr bwMode="auto">
          <a:xfrm>
            <a:off x="1981200" y="6324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Franklin Gothic Demi" panose="020B0703020102020204" pitchFamily="34" charset="0"/>
              </a:rPr>
              <a:t>Kelestarian LH</a:t>
            </a:r>
          </a:p>
        </p:txBody>
      </p:sp>
      <p:sp>
        <p:nvSpPr>
          <p:cNvPr id="26637" name="Text Box 37"/>
          <p:cNvSpPr txBox="1">
            <a:spLocks noChangeArrowheads="1"/>
          </p:cNvSpPr>
          <p:nvPr/>
        </p:nvSpPr>
        <p:spPr bwMode="auto">
          <a:xfrm>
            <a:off x="3733800" y="621665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Franklin Gothic Demi" panose="020B0703020102020204" pitchFamily="34" charset="0"/>
              </a:rPr>
              <a:t>Penanggulan Bencana</a:t>
            </a:r>
          </a:p>
        </p:txBody>
      </p:sp>
      <p:sp>
        <p:nvSpPr>
          <p:cNvPr id="26638" name="Text Box 38"/>
          <p:cNvSpPr txBox="1">
            <a:spLocks noChangeArrowheads="1"/>
          </p:cNvSpPr>
          <p:nvPr/>
        </p:nvSpPr>
        <p:spPr bwMode="auto">
          <a:xfrm>
            <a:off x="5486400" y="62484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Franklin Gothic Demi" panose="020B0703020102020204" pitchFamily="34" charset="0"/>
              </a:rPr>
              <a:t>Kelestarian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Franklin Gothic Demi" panose="020B0703020102020204" pitchFamily="34" charset="0"/>
              </a:rPr>
              <a:t> Budaya</a:t>
            </a:r>
          </a:p>
        </p:txBody>
      </p:sp>
      <p:pic>
        <p:nvPicPr>
          <p:cNvPr id="26639" name="Picture 41" descr="MCj0186262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9715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1" descr="nurs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Text Box 27"/>
          <p:cNvSpPr txBox="1">
            <a:spLocks noChangeArrowheads="1"/>
          </p:cNvSpPr>
          <p:nvPr/>
        </p:nvSpPr>
        <p:spPr bwMode="auto">
          <a:xfrm>
            <a:off x="0" y="3611563"/>
            <a:ext cx="2438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700">
                <a:latin typeface="Franklin Gothic Demi" panose="020B0703020102020204" pitchFamily="34" charset="0"/>
              </a:rPr>
              <a:t>Pelayanan kesehatan</a:t>
            </a:r>
          </a:p>
        </p:txBody>
      </p:sp>
      <p:pic>
        <p:nvPicPr>
          <p:cNvPr id="26642" name="Picture 23" descr="judg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Text Box 34"/>
          <p:cNvSpPr txBox="1">
            <a:spLocks noChangeArrowheads="1"/>
          </p:cNvSpPr>
          <p:nvPr/>
        </p:nvSpPr>
        <p:spPr bwMode="auto">
          <a:xfrm>
            <a:off x="0" y="5059363"/>
            <a:ext cx="2209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700">
                <a:latin typeface="Franklin Gothic Demi" panose="020B0703020102020204" pitchFamily="34" charset="0"/>
              </a:rPr>
              <a:t>Penegakan Hukum</a:t>
            </a:r>
          </a:p>
        </p:txBody>
      </p:sp>
      <p:pic>
        <p:nvPicPr>
          <p:cNvPr id="26644" name="Picture 25" descr="tigerbush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6" descr="17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228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7" descr="backho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2133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8" descr="signs-scalesofjustice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1047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9" descr="trai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37188"/>
            <a:ext cx="1752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30" descr="fireman-hous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0" name="Text Box 33"/>
          <p:cNvSpPr txBox="1">
            <a:spLocks noChangeArrowheads="1"/>
          </p:cNvSpPr>
          <p:nvPr/>
        </p:nvSpPr>
        <p:spPr bwMode="auto">
          <a:xfrm>
            <a:off x="4724400" y="20574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Franklin Gothic Demi" panose="020B0703020102020204" pitchFamily="34" charset="0"/>
              </a:rPr>
              <a:t>Subsidi Pangan &amp;   BBM</a:t>
            </a:r>
          </a:p>
        </p:txBody>
      </p:sp>
      <p:pic>
        <p:nvPicPr>
          <p:cNvPr id="26651" name="Picture 32" descr="sembak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12192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52" name="Group 48"/>
          <p:cNvGrpSpPr>
            <a:grpSpLocks/>
          </p:cNvGrpSpPr>
          <p:nvPr/>
        </p:nvGrpSpPr>
        <p:grpSpPr bwMode="auto">
          <a:xfrm>
            <a:off x="7201783" y="1172241"/>
            <a:ext cx="1785258" cy="1113759"/>
            <a:chOff x="6286512" y="2143116"/>
            <a:chExt cx="1619221" cy="1018785"/>
          </a:xfrm>
        </p:grpSpPr>
        <p:pic>
          <p:nvPicPr>
            <p:cNvPr id="26662" name="Picture 2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159" y="2143116"/>
              <a:ext cx="12096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6286512" y="2857218"/>
              <a:ext cx="1619221" cy="3046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id-ID" sz="1400" b="1" dirty="0">
                  <a:latin typeface="+mj-lt"/>
                  <a:cs typeface="+mn-cs"/>
                </a:rPr>
                <a:t>Dana Alokasi Umum</a:t>
              </a:r>
              <a:endParaRPr lang="en-US" sz="1400" b="1" dirty="0">
                <a:latin typeface="+mj-lt"/>
                <a:cs typeface="+mn-cs"/>
              </a:endParaRPr>
            </a:p>
          </p:txBody>
        </p:sp>
      </p:grpSp>
      <p:pic>
        <p:nvPicPr>
          <p:cNvPr id="26653" name="Picture 37" descr="policema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16" descr="j0178121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107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55" name="Group 50"/>
          <p:cNvGrpSpPr>
            <a:grpSpLocks/>
          </p:cNvGrpSpPr>
          <p:nvPr/>
        </p:nvGrpSpPr>
        <p:grpSpPr bwMode="auto">
          <a:xfrm>
            <a:off x="5486400" y="1143000"/>
            <a:ext cx="2209800" cy="1228725"/>
            <a:chOff x="423" y="2369"/>
            <a:chExt cx="1170" cy="495"/>
          </a:xfrm>
        </p:grpSpPr>
        <p:pic>
          <p:nvPicPr>
            <p:cNvPr id="26660" name="Picture 45" descr="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369"/>
              <a:ext cx="54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1" name="TextBox 25"/>
            <p:cNvSpPr txBox="1">
              <a:spLocks noChangeArrowheads="1"/>
            </p:cNvSpPr>
            <p:nvPr/>
          </p:nvSpPr>
          <p:spPr bwMode="auto">
            <a:xfrm>
              <a:off x="423" y="2742"/>
              <a:ext cx="117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sz="1400">
                <a:latin typeface="Calibri" panose="020F0502020204030204" pitchFamily="34" charset="0"/>
              </a:endParaRPr>
            </a:p>
          </p:txBody>
        </p:sp>
      </p:grpSp>
      <p:pic>
        <p:nvPicPr>
          <p:cNvPr id="26656" name="Picture 42" descr="pemilu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7" name="Text Box 43"/>
          <p:cNvSpPr txBox="1">
            <a:spLocks noChangeArrowheads="1"/>
          </p:cNvSpPr>
          <p:nvPr/>
        </p:nvSpPr>
        <p:spPr bwMode="auto">
          <a:xfrm>
            <a:off x="7135813" y="3505200"/>
            <a:ext cx="1503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Tahoma" panose="020B0604030504040204" pitchFamily="34" charset="0"/>
              </a:rPr>
              <a:t>PEMILIHAN UMUM</a:t>
            </a:r>
          </a:p>
        </p:txBody>
      </p:sp>
      <p:pic>
        <p:nvPicPr>
          <p:cNvPr id="26658" name="Picture 44" descr="plain40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905375"/>
            <a:ext cx="1914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45" descr="bendera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257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7100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56592" y="404664"/>
            <a:ext cx="75429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Caslon Pro Bold" panose="0205070206050A020403" pitchFamily="18" charset="0"/>
              </a:rPr>
              <a:t>PERBEDAAN PAJAK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7516" y="1547664"/>
            <a:ext cx="3638778" cy="17383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700" b="1" u="sng" dirty="0">
                <a:solidFill>
                  <a:schemeClr val="tx1"/>
                </a:solidFill>
              </a:rPr>
              <a:t>RETRIBUSI</a:t>
            </a:r>
          </a:p>
          <a:p>
            <a:pPr algn="just"/>
            <a:r>
              <a:rPr lang="en-US" sz="2700" dirty="0" err="1">
                <a:solidFill>
                  <a:schemeClr val="tx1"/>
                </a:solidFill>
              </a:rPr>
              <a:t>Mendapat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kontraprestasi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langsung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293" y="3717032"/>
            <a:ext cx="8215370" cy="26930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err="1">
                <a:latin typeface="Arial Narrow" pitchFamily="34" charset="0"/>
              </a:rPr>
              <a:t>Unsur</a:t>
            </a:r>
            <a:r>
              <a:rPr lang="en-US" sz="2400" dirty="0">
                <a:latin typeface="Arial Narrow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</a:rPr>
              <a:t>melekat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pada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pengertian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retibusi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adalah</a:t>
            </a:r>
            <a:r>
              <a:rPr lang="en-US" sz="2400" dirty="0">
                <a:latin typeface="Arial Narrow" pitchFamily="34" charset="0"/>
              </a:rPr>
              <a:t>:</a:t>
            </a: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en-US" sz="2400" dirty="0" err="1">
                <a:latin typeface="Arial Narrow" pitchFamily="34" charset="0"/>
              </a:rPr>
              <a:t>Pemungutan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retribusi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harus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berdasarkan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undang-undang</a:t>
            </a:r>
            <a:r>
              <a:rPr lang="en-US" sz="2400" b="1" dirty="0">
                <a:latin typeface="Arial Narrow" pitchFamily="34" charset="0"/>
              </a:rPr>
              <a:t>.</a:t>
            </a: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en-US" sz="2400" dirty="0" err="1">
                <a:latin typeface="Arial Narrow" pitchFamily="34" charset="0"/>
              </a:rPr>
              <a:t>Sifat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pemungutannya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dapat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dipaksakan</a:t>
            </a:r>
            <a:endParaRPr lang="en-US" sz="2400" b="1" dirty="0">
              <a:latin typeface="Arial Narrow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en-US" sz="2400" dirty="0" err="1">
                <a:latin typeface="Arial Narrow" pitchFamily="34" charset="0"/>
              </a:rPr>
              <a:t>Pemungutannya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dilakukan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oleh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negara</a:t>
            </a:r>
            <a:endParaRPr lang="en-US" sz="2400" b="1" dirty="0">
              <a:latin typeface="Arial Narrow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en-US" sz="2400" dirty="0" err="1">
                <a:latin typeface="Arial Narrow" pitchFamily="34" charset="0"/>
              </a:rPr>
              <a:t>Digunakan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untuk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pengeluaran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bagi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masyarakat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umum</a:t>
            </a:r>
            <a:endParaRPr lang="en-US" sz="2400" dirty="0">
              <a:latin typeface="Arial Narrow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en-US" sz="2400" b="1" dirty="0" err="1">
                <a:latin typeface="Arial Narrow" pitchFamily="34" charset="0"/>
              </a:rPr>
              <a:t>Kontraprestasi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langsung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dapat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dirasakan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oleh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pembayar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retribusi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57298"/>
            <a:ext cx="3888432" cy="218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6192688" cy="10481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>
                <a:latin typeface="Adobe Garamond Pro Bold" panose="02020702060506020403" pitchFamily="18" charset="0"/>
              </a:rPr>
              <a:t>SUMBANGAN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56592" y="483207"/>
            <a:ext cx="75429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Caslon Pro Bold" panose="0205070206050A020403" pitchFamily="18" charset="0"/>
              </a:rPr>
              <a:t>PERBEDAAN PAJAK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27784" y="5517232"/>
            <a:ext cx="4392488" cy="11815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	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Yang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 </a:t>
            </a:r>
            <a:r>
              <a:rPr kumimoji="0" lang="en-US" sz="2700" b="0" i="0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mendapat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 </a:t>
            </a:r>
            <a:r>
              <a:rPr kumimoji="0" lang="en-US" sz="2700" b="0" i="0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manfaat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 </a:t>
            </a:r>
            <a:r>
              <a:rPr kumimoji="0" lang="en-US" sz="2700" b="0" i="0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penerima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 </a:t>
            </a:r>
            <a:r>
              <a:rPr kumimoji="0" lang="en-US" sz="2700" b="0" i="0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sumbangan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dobe Garamond Pro Bold" panose="020207020605060204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92" y="2585343"/>
            <a:ext cx="6105552" cy="28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9633" y="2287960"/>
            <a:ext cx="8677275" cy="1633818"/>
            <a:chOff x="73850" y="2593022"/>
            <a:chExt cx="9834245" cy="1851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258" y="4436366"/>
              <a:ext cx="9466314" cy="152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258" y="4436365"/>
              <a:ext cx="9466580" cy="1905"/>
            </a:xfrm>
            <a:custGeom>
              <a:avLst/>
              <a:gdLst/>
              <a:ahLst/>
              <a:cxnLst/>
              <a:rect l="l" t="t" r="r" b="b"/>
              <a:pathLst>
                <a:path w="9466580" h="1904">
                  <a:moveTo>
                    <a:pt x="-5333" y="761"/>
                  </a:moveTo>
                  <a:lnTo>
                    <a:pt x="9471648" y="761"/>
                  </a:lnTo>
                </a:path>
              </a:pathLst>
            </a:custGeom>
            <a:ln w="12190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" y="2781300"/>
              <a:ext cx="139065" cy="1651000"/>
            </a:xfrm>
            <a:custGeom>
              <a:avLst/>
              <a:gdLst/>
              <a:ahLst/>
              <a:cxnLst/>
              <a:rect l="l" t="t" r="r" b="b"/>
              <a:pathLst>
                <a:path w="139065" h="1651000">
                  <a:moveTo>
                    <a:pt x="138579" y="1650465"/>
                  </a:moveTo>
                  <a:lnTo>
                    <a:pt x="135290" y="1650026"/>
                  </a:lnTo>
                  <a:lnTo>
                    <a:pt x="133034" y="1649079"/>
                  </a:lnTo>
                </a:path>
                <a:path w="139065" h="1651000">
                  <a:moveTo>
                    <a:pt x="93674" y="1632559"/>
                  </a:moveTo>
                  <a:lnTo>
                    <a:pt x="91214" y="1631526"/>
                  </a:lnTo>
                  <a:lnTo>
                    <a:pt x="90478" y="1630961"/>
                  </a:lnTo>
                </a:path>
                <a:path w="139065" h="1651000">
                  <a:moveTo>
                    <a:pt x="89265" y="1630029"/>
                  </a:moveTo>
                  <a:lnTo>
                    <a:pt x="87637" y="1628778"/>
                  </a:lnTo>
                </a:path>
                <a:path w="139065" h="1651000">
                  <a:moveTo>
                    <a:pt x="56378" y="1604762"/>
                  </a:moveTo>
                  <a:lnTo>
                    <a:pt x="53911" y="1602867"/>
                  </a:lnTo>
                  <a:lnTo>
                    <a:pt x="51915" y="1600299"/>
                  </a:lnTo>
                </a:path>
                <a:path w="139065" h="1651000">
                  <a:moveTo>
                    <a:pt x="27432" y="1568802"/>
                  </a:moveTo>
                  <a:lnTo>
                    <a:pt x="26960" y="1568196"/>
                  </a:lnTo>
                </a:path>
                <a:path w="139065" h="1651000">
                  <a:moveTo>
                    <a:pt x="25908" y="1566841"/>
                  </a:moveTo>
                  <a:lnTo>
                    <a:pt x="25117" y="1565825"/>
                  </a:lnTo>
                  <a:lnTo>
                    <a:pt x="24182" y="1563623"/>
                  </a:lnTo>
                </a:path>
                <a:path w="139065" h="1651000">
                  <a:moveTo>
                    <a:pt x="10668" y="1531825"/>
                  </a:moveTo>
                  <a:lnTo>
                    <a:pt x="10580" y="1531619"/>
                  </a:lnTo>
                </a:path>
                <a:path w="139065" h="1651000">
                  <a:moveTo>
                    <a:pt x="7620" y="1524653"/>
                  </a:moveTo>
                  <a:lnTo>
                    <a:pt x="6694" y="1522475"/>
                  </a:lnTo>
                </a:path>
                <a:path w="139065" h="1651000">
                  <a:moveTo>
                    <a:pt x="6096" y="1518691"/>
                  </a:moveTo>
                  <a:lnTo>
                    <a:pt x="5782" y="1516380"/>
                  </a:lnTo>
                </a:path>
                <a:path w="139065" h="1651000">
                  <a:moveTo>
                    <a:pt x="0" y="0"/>
                  </a:moveTo>
                  <a:lnTo>
                    <a:pt x="0" y="0"/>
                  </a:lnTo>
                </a:path>
                <a:path w="139065" h="1651000">
                  <a:moveTo>
                    <a:pt x="0" y="1473708"/>
                  </a:moveTo>
                  <a:lnTo>
                    <a:pt x="0" y="1473708"/>
                  </a:lnTo>
                  <a:lnTo>
                    <a:pt x="0" y="0"/>
                  </a:lnTo>
                </a:path>
              </a:pathLst>
            </a:custGeom>
            <a:ln w="10668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9899914" y="2781149"/>
              <a:ext cx="1905" cy="1485265"/>
            </a:xfrm>
            <a:custGeom>
              <a:avLst/>
              <a:gdLst/>
              <a:ahLst/>
              <a:cxnLst/>
              <a:rect l="l" t="t" r="r" b="b"/>
              <a:pathLst>
                <a:path w="1904" h="1485264">
                  <a:moveTo>
                    <a:pt x="756" y="-5334"/>
                  </a:moveTo>
                  <a:lnTo>
                    <a:pt x="756" y="1490370"/>
                  </a:lnTo>
                </a:path>
              </a:pathLst>
            </a:custGeom>
            <a:ln w="12181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9765080" y="2654603"/>
              <a:ext cx="130175" cy="1777364"/>
            </a:xfrm>
            <a:custGeom>
              <a:avLst/>
              <a:gdLst/>
              <a:ahLst/>
              <a:cxnLst/>
              <a:rect l="l" t="t" r="r" b="b"/>
              <a:pathLst>
                <a:path w="130175" h="1777364">
                  <a:moveTo>
                    <a:pt x="130046" y="1646943"/>
                  </a:moveTo>
                  <a:lnTo>
                    <a:pt x="129785" y="1648876"/>
                  </a:lnTo>
                  <a:lnTo>
                    <a:pt x="129244" y="1650151"/>
                  </a:lnTo>
                </a:path>
                <a:path w="130175" h="1777364">
                  <a:moveTo>
                    <a:pt x="112406" y="1689877"/>
                  </a:moveTo>
                  <a:lnTo>
                    <a:pt x="111285" y="1692522"/>
                  </a:lnTo>
                  <a:lnTo>
                    <a:pt x="110090" y="1694066"/>
                  </a:lnTo>
                </a:path>
                <a:path w="130175" h="1777364">
                  <a:moveTo>
                    <a:pt x="85231" y="1726196"/>
                  </a:moveTo>
                  <a:lnTo>
                    <a:pt x="84242" y="1727474"/>
                  </a:lnTo>
                </a:path>
                <a:path w="130175" h="1777364">
                  <a:moveTo>
                    <a:pt x="80537" y="1731179"/>
                  </a:moveTo>
                  <a:lnTo>
                    <a:pt x="79260" y="1732168"/>
                  </a:lnTo>
                </a:path>
                <a:path w="130175" h="1777364">
                  <a:moveTo>
                    <a:pt x="47130" y="1757026"/>
                  </a:moveTo>
                  <a:lnTo>
                    <a:pt x="45586" y="1758222"/>
                  </a:lnTo>
                </a:path>
                <a:path w="130175" h="1777364">
                  <a:moveTo>
                    <a:pt x="3217" y="1776181"/>
                  </a:moveTo>
                  <a:lnTo>
                    <a:pt x="1939" y="1776723"/>
                  </a:lnTo>
                  <a:lnTo>
                    <a:pt x="0" y="1776985"/>
                  </a:lnTo>
                </a:path>
                <a:path w="130175" h="1777364">
                  <a:moveTo>
                    <a:pt x="84531" y="0"/>
                  </a:moveTo>
                  <a:lnTo>
                    <a:pt x="84689" y="204"/>
                  </a:lnTo>
                </a:path>
                <a:path w="130175" h="1777364">
                  <a:moveTo>
                    <a:pt x="110440" y="33486"/>
                  </a:moveTo>
                  <a:lnTo>
                    <a:pt x="110630" y="33732"/>
                  </a:lnTo>
                </a:path>
                <a:path w="130175" h="1777364">
                  <a:moveTo>
                    <a:pt x="111963" y="36178"/>
                  </a:moveTo>
                  <a:lnTo>
                    <a:pt x="112218" y="36780"/>
                  </a:lnTo>
                </a:path>
              </a:pathLst>
            </a:custGeom>
            <a:ln w="10668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8" y="2598419"/>
              <a:ext cx="9822180" cy="18394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248" y="2598420"/>
              <a:ext cx="9822180" cy="1839595"/>
            </a:xfrm>
            <a:custGeom>
              <a:avLst/>
              <a:gdLst/>
              <a:ahLst/>
              <a:cxnLst/>
              <a:rect l="l" t="t" r="r" b="b"/>
              <a:pathLst>
                <a:path w="9822180" h="1839595">
                  <a:moveTo>
                    <a:pt x="0" y="182880"/>
                  </a:moveTo>
                  <a:lnTo>
                    <a:pt x="6568" y="134408"/>
                  </a:lnTo>
                  <a:lnTo>
                    <a:pt x="25117" y="90762"/>
                  </a:lnTo>
                  <a:lnTo>
                    <a:pt x="53911" y="53721"/>
                  </a:lnTo>
                  <a:lnTo>
                    <a:pt x="91214" y="25061"/>
                  </a:lnTo>
                  <a:lnTo>
                    <a:pt x="135290" y="6561"/>
                  </a:lnTo>
                  <a:lnTo>
                    <a:pt x="184404" y="0"/>
                  </a:lnTo>
                  <a:lnTo>
                    <a:pt x="9639300" y="0"/>
                  </a:lnTo>
                  <a:lnTo>
                    <a:pt x="9687771" y="6561"/>
                  </a:lnTo>
                  <a:lnTo>
                    <a:pt x="9731417" y="25061"/>
                  </a:lnTo>
                  <a:lnTo>
                    <a:pt x="9768458" y="53721"/>
                  </a:lnTo>
                  <a:lnTo>
                    <a:pt x="9797118" y="90762"/>
                  </a:lnTo>
                  <a:lnTo>
                    <a:pt x="9815617" y="134408"/>
                  </a:lnTo>
                  <a:lnTo>
                    <a:pt x="9822179" y="182880"/>
                  </a:lnTo>
                  <a:lnTo>
                    <a:pt x="9822179" y="1656588"/>
                  </a:lnTo>
                  <a:lnTo>
                    <a:pt x="9815617" y="1705059"/>
                  </a:lnTo>
                  <a:lnTo>
                    <a:pt x="9797118" y="1748705"/>
                  </a:lnTo>
                  <a:lnTo>
                    <a:pt x="9768458" y="1785746"/>
                  </a:lnTo>
                  <a:lnTo>
                    <a:pt x="9731417" y="1814406"/>
                  </a:lnTo>
                  <a:lnTo>
                    <a:pt x="9687771" y="1832906"/>
                  </a:lnTo>
                  <a:lnTo>
                    <a:pt x="9639300" y="1839467"/>
                  </a:lnTo>
                  <a:lnTo>
                    <a:pt x="184404" y="1839467"/>
                  </a:lnTo>
                  <a:lnTo>
                    <a:pt x="135290" y="1832906"/>
                  </a:lnTo>
                  <a:lnTo>
                    <a:pt x="91214" y="1814406"/>
                  </a:lnTo>
                  <a:lnTo>
                    <a:pt x="53911" y="1785746"/>
                  </a:lnTo>
                  <a:lnTo>
                    <a:pt x="25117" y="1748705"/>
                  </a:lnTo>
                  <a:lnTo>
                    <a:pt x="6568" y="1705059"/>
                  </a:lnTo>
                  <a:lnTo>
                    <a:pt x="0" y="1656588"/>
                  </a:lnTo>
                  <a:lnTo>
                    <a:pt x="0" y="182880"/>
                  </a:lnTo>
                  <a:close/>
                </a:path>
              </a:pathLst>
            </a:custGeom>
            <a:ln w="10668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61867" y="1744175"/>
            <a:ext cx="3850901" cy="988853"/>
          </a:xfrm>
          <a:prstGeom prst="rect">
            <a:avLst/>
          </a:prstGeom>
        </p:spPr>
        <p:txBody>
          <a:bodyPr vert="horz" wrap="square" lIns="0" tIns="82924" rIns="0" bIns="0" rtlCol="0">
            <a:spAutoFit/>
          </a:bodyPr>
          <a:lstStyle/>
          <a:p>
            <a:pPr marL="969361" algn="ctr">
              <a:spcBef>
                <a:spcPts val="653"/>
              </a:spcBef>
            </a:pPr>
            <a:r>
              <a:rPr sz="2691" spc="243" dirty="0">
                <a:solidFill>
                  <a:srgbClr val="4F80BC"/>
                </a:solidFill>
                <a:latin typeface="Microsoft Sans Serif"/>
                <a:cs typeface="Microsoft Sans Serif"/>
              </a:rPr>
              <a:t>FUNGSI</a:t>
            </a:r>
            <a:r>
              <a:rPr sz="2691" spc="124" dirty="0">
                <a:solidFill>
                  <a:srgbClr val="4F80BC"/>
                </a:solidFill>
                <a:latin typeface="Microsoft Sans Serif"/>
                <a:cs typeface="Microsoft Sans Serif"/>
              </a:rPr>
              <a:t> </a:t>
            </a:r>
            <a:r>
              <a:rPr sz="2691" spc="287" dirty="0">
                <a:solidFill>
                  <a:srgbClr val="4F80BC"/>
                </a:solidFill>
                <a:latin typeface="Microsoft Sans Serif"/>
                <a:cs typeface="Microsoft Sans Serif"/>
              </a:rPr>
              <a:t>PAJAK</a:t>
            </a:r>
            <a:endParaRPr sz="2691">
              <a:latin typeface="Microsoft Sans Serif"/>
              <a:cs typeface="Microsoft Sans Serif"/>
            </a:endParaRPr>
          </a:p>
          <a:p>
            <a:pPr marL="11206">
              <a:spcBef>
                <a:spcPts val="574"/>
              </a:spcBef>
            </a:pPr>
            <a:r>
              <a:rPr sz="2691" b="1" spc="13" dirty="0">
                <a:solidFill>
                  <a:srgbClr val="FF0000"/>
                </a:solidFill>
                <a:latin typeface="Calibri"/>
                <a:cs typeface="Calibri"/>
              </a:rPr>
              <a:t>Fungsi</a:t>
            </a:r>
            <a:r>
              <a:rPr sz="2691" b="1" spc="-6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91" b="1" spc="4" dirty="0">
                <a:solidFill>
                  <a:srgbClr val="FF0000"/>
                </a:solidFill>
                <a:latin typeface="Calibri"/>
                <a:cs typeface="Calibri"/>
              </a:rPr>
              <a:t>Anggaran</a:t>
            </a:r>
            <a:endParaRPr sz="2691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1834" y="2839499"/>
            <a:ext cx="5219700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33095" indent="-222449">
              <a:spcBef>
                <a:spcPts val="84"/>
              </a:spcBef>
              <a:buFont typeface="Calibri"/>
              <a:buChar char="•"/>
              <a:tabLst>
                <a:tab pos="233655" algn="l"/>
                <a:tab pos="934060" algn="l"/>
                <a:tab pos="2149963" algn="l"/>
                <a:tab pos="2900237" algn="l"/>
                <a:tab pos="4180017" algn="l"/>
              </a:tabLst>
            </a:pPr>
            <a:r>
              <a:rPr sz="1941" b="1" spc="-13" dirty="0">
                <a:latin typeface="Calibri"/>
                <a:cs typeface="Calibri"/>
              </a:rPr>
              <a:t>Pajak	</a:t>
            </a:r>
            <a:r>
              <a:rPr sz="1941" b="1" spc="-9" dirty="0">
                <a:latin typeface="Calibri"/>
                <a:cs typeface="Calibri"/>
              </a:rPr>
              <a:t>digunakan	untuk	</a:t>
            </a:r>
            <a:r>
              <a:rPr sz="1941" b="1" spc="-13" dirty="0">
                <a:latin typeface="Calibri"/>
                <a:cs typeface="Calibri"/>
              </a:rPr>
              <a:t>membiayai	</a:t>
            </a:r>
            <a:r>
              <a:rPr sz="1941" b="1" spc="-9" dirty="0">
                <a:latin typeface="Calibri"/>
                <a:cs typeface="Calibri"/>
              </a:rPr>
              <a:t>keperluan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09607" y="2839499"/>
            <a:ext cx="717737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b="1" spc="-18" dirty="0">
                <a:latin typeface="Calibri"/>
                <a:cs typeface="Calibri"/>
              </a:rPr>
              <a:t>negara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3661" y="2839499"/>
            <a:ext cx="454959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b="1" dirty="0">
                <a:latin typeface="Calibri"/>
                <a:cs typeface="Calibri"/>
              </a:rPr>
              <a:t>b</a:t>
            </a:r>
            <a:r>
              <a:rPr sz="1941" b="1" spc="-13" dirty="0">
                <a:latin typeface="Calibri"/>
                <a:cs typeface="Calibri"/>
              </a:rPr>
              <a:t>a</a:t>
            </a:r>
            <a:r>
              <a:rPr sz="1941" b="1" spc="4" dirty="0">
                <a:latin typeface="Calibri"/>
                <a:cs typeface="Calibri"/>
              </a:rPr>
              <a:t>g</a:t>
            </a:r>
            <a:r>
              <a:rPr sz="1941" b="1" spc="-4" dirty="0">
                <a:latin typeface="Calibri"/>
                <a:cs typeface="Calibri"/>
              </a:rPr>
              <a:t>i</a:t>
            </a:r>
            <a:endParaRPr sz="1941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3657" y="2467535"/>
            <a:ext cx="1757643" cy="1316691"/>
            <a:chOff x="248411" y="2796539"/>
            <a:chExt cx="1991995" cy="149225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7" y="2810256"/>
              <a:ext cx="1964435" cy="146456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2127" y="2810255"/>
              <a:ext cx="1964689" cy="1464945"/>
            </a:xfrm>
            <a:custGeom>
              <a:avLst/>
              <a:gdLst/>
              <a:ahLst/>
              <a:cxnLst/>
              <a:rect l="l" t="t" r="r" b="b"/>
              <a:pathLst>
                <a:path w="1964689" h="1464945">
                  <a:moveTo>
                    <a:pt x="0" y="146303"/>
                  </a:moveTo>
                  <a:lnTo>
                    <a:pt x="7461" y="100071"/>
                  </a:lnTo>
                  <a:lnTo>
                    <a:pt x="28236" y="59911"/>
                  </a:lnTo>
                  <a:lnTo>
                    <a:pt x="59911" y="28236"/>
                  </a:lnTo>
                  <a:lnTo>
                    <a:pt x="100071" y="7461"/>
                  </a:lnTo>
                  <a:lnTo>
                    <a:pt x="146304" y="0"/>
                  </a:lnTo>
                  <a:lnTo>
                    <a:pt x="1818132" y="0"/>
                  </a:lnTo>
                  <a:lnTo>
                    <a:pt x="1864364" y="7461"/>
                  </a:lnTo>
                  <a:lnTo>
                    <a:pt x="1904524" y="28236"/>
                  </a:lnTo>
                  <a:lnTo>
                    <a:pt x="1936199" y="59911"/>
                  </a:lnTo>
                  <a:lnTo>
                    <a:pt x="1956974" y="100071"/>
                  </a:lnTo>
                  <a:lnTo>
                    <a:pt x="1964436" y="146303"/>
                  </a:lnTo>
                  <a:lnTo>
                    <a:pt x="1964436" y="1318260"/>
                  </a:lnTo>
                  <a:lnTo>
                    <a:pt x="1956974" y="1364492"/>
                  </a:lnTo>
                  <a:lnTo>
                    <a:pt x="1936199" y="1404652"/>
                  </a:lnTo>
                  <a:lnTo>
                    <a:pt x="1904524" y="1436327"/>
                  </a:lnTo>
                  <a:lnTo>
                    <a:pt x="1864364" y="1457102"/>
                  </a:lnTo>
                  <a:lnTo>
                    <a:pt x="1818132" y="1464563"/>
                  </a:lnTo>
                  <a:lnTo>
                    <a:pt x="146304" y="1464563"/>
                  </a:lnTo>
                  <a:lnTo>
                    <a:pt x="100071" y="1457102"/>
                  </a:lnTo>
                  <a:lnTo>
                    <a:pt x="59911" y="1436327"/>
                  </a:lnTo>
                  <a:lnTo>
                    <a:pt x="28236" y="1404652"/>
                  </a:lnTo>
                  <a:lnTo>
                    <a:pt x="7461" y="1364492"/>
                  </a:lnTo>
                  <a:lnTo>
                    <a:pt x="0" y="1318260"/>
                  </a:lnTo>
                  <a:lnTo>
                    <a:pt x="0" y="146303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99633" y="4028010"/>
            <a:ext cx="8677275" cy="1624292"/>
            <a:chOff x="73850" y="4565078"/>
            <a:chExt cx="9834245" cy="1840864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695" y="6397753"/>
              <a:ext cx="9467880" cy="152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50695" y="6397753"/>
              <a:ext cx="9468485" cy="1905"/>
            </a:xfrm>
            <a:custGeom>
              <a:avLst/>
              <a:gdLst/>
              <a:ahLst/>
              <a:cxnLst/>
              <a:rect l="l" t="t" r="r" b="b"/>
              <a:pathLst>
                <a:path w="9468485" h="1904">
                  <a:moveTo>
                    <a:pt x="-5334" y="761"/>
                  </a:moveTo>
                  <a:lnTo>
                    <a:pt x="9473213" y="761"/>
                  </a:lnTo>
                </a:path>
              </a:pathLst>
            </a:custGeom>
            <a:ln w="12190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211707" y="6392004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79" h="1270">
                  <a:moveTo>
                    <a:pt x="4760" y="1190"/>
                  </a:moveTo>
                  <a:lnTo>
                    <a:pt x="1949" y="815"/>
                  </a:lnTo>
                  <a:lnTo>
                    <a:pt x="0" y="0"/>
                  </a:lnTo>
                </a:path>
              </a:pathLst>
            </a:custGeom>
            <a:ln w="10668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184" y="6297930"/>
              <a:ext cx="83364" cy="8329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9248" y="4631300"/>
              <a:ext cx="9798050" cy="1640205"/>
            </a:xfrm>
            <a:custGeom>
              <a:avLst/>
              <a:gdLst/>
              <a:ahLst/>
              <a:cxnLst/>
              <a:rect l="l" t="t" r="r" b="b"/>
              <a:pathLst>
                <a:path w="9798050" h="1640204">
                  <a:moveTo>
                    <a:pt x="9144" y="1640209"/>
                  </a:moveTo>
                  <a:lnTo>
                    <a:pt x="9038" y="1639959"/>
                  </a:lnTo>
                </a:path>
                <a:path w="9798050" h="1640204">
                  <a:moveTo>
                    <a:pt x="7620" y="1636602"/>
                  </a:moveTo>
                  <a:lnTo>
                    <a:pt x="6561" y="1634096"/>
                  </a:lnTo>
                  <a:lnTo>
                    <a:pt x="6530" y="1633863"/>
                  </a:lnTo>
                </a:path>
                <a:path w="9798050" h="1640204">
                  <a:moveTo>
                    <a:pt x="6096" y="1630619"/>
                  </a:moveTo>
                  <a:lnTo>
                    <a:pt x="5714" y="1627767"/>
                  </a:lnTo>
                </a:path>
                <a:path w="9798050" h="1640204">
                  <a:moveTo>
                    <a:pt x="0" y="122055"/>
                  </a:moveTo>
                  <a:lnTo>
                    <a:pt x="0" y="122055"/>
                  </a:lnTo>
                </a:path>
                <a:path w="9798050" h="1640204">
                  <a:moveTo>
                    <a:pt x="0" y="1585095"/>
                  </a:moveTo>
                  <a:lnTo>
                    <a:pt x="0" y="1585095"/>
                  </a:lnTo>
                  <a:lnTo>
                    <a:pt x="0" y="122055"/>
                  </a:lnTo>
                </a:path>
                <a:path w="9798050" h="1640204">
                  <a:moveTo>
                    <a:pt x="9774936" y="0"/>
                  </a:moveTo>
                  <a:lnTo>
                    <a:pt x="9775041" y="135"/>
                  </a:lnTo>
                </a:path>
                <a:path w="9798050" h="1640204">
                  <a:moveTo>
                    <a:pt x="9794748" y="25741"/>
                  </a:moveTo>
                  <a:lnTo>
                    <a:pt x="9794980" y="26043"/>
                  </a:lnTo>
                </a:path>
                <a:path w="9798050" h="1640204">
                  <a:moveTo>
                    <a:pt x="9797795" y="30073"/>
                  </a:moveTo>
                  <a:lnTo>
                    <a:pt x="9798021" y="30615"/>
                  </a:lnTo>
                </a:path>
              </a:pathLst>
            </a:custGeom>
            <a:ln w="10668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9895332" y="47070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-5333" y="271"/>
                  </a:moveTo>
                  <a:lnTo>
                    <a:pt x="5405" y="271"/>
                  </a:lnTo>
                </a:path>
              </a:pathLst>
            </a:custGeom>
            <a:ln w="10668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9899915" y="4753189"/>
              <a:ext cx="1905" cy="1475105"/>
            </a:xfrm>
            <a:custGeom>
              <a:avLst/>
              <a:gdLst/>
              <a:ahLst/>
              <a:cxnLst/>
              <a:rect l="l" t="t" r="r" b="b"/>
              <a:pathLst>
                <a:path w="1904" h="1475104">
                  <a:moveTo>
                    <a:pt x="755" y="-5333"/>
                  </a:moveTo>
                  <a:lnTo>
                    <a:pt x="755" y="1480016"/>
                  </a:lnTo>
                </a:path>
              </a:pathLst>
            </a:custGeom>
            <a:ln w="12179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9763908" y="6261760"/>
              <a:ext cx="132080" cy="132080"/>
            </a:xfrm>
            <a:custGeom>
              <a:avLst/>
              <a:gdLst/>
              <a:ahLst/>
              <a:cxnLst/>
              <a:rect l="l" t="t" r="r" b="b"/>
              <a:pathLst>
                <a:path w="132079" h="132079">
                  <a:moveTo>
                    <a:pt x="131541" y="0"/>
                  </a:moveTo>
                  <a:lnTo>
                    <a:pt x="131062" y="3636"/>
                  </a:lnTo>
                  <a:lnTo>
                    <a:pt x="129916" y="6385"/>
                  </a:lnTo>
                </a:path>
                <a:path w="132079" h="132079">
                  <a:moveTo>
                    <a:pt x="114495" y="43354"/>
                  </a:moveTo>
                  <a:lnTo>
                    <a:pt x="112796" y="47430"/>
                  </a:lnTo>
                  <a:lnTo>
                    <a:pt x="111832" y="48682"/>
                  </a:lnTo>
                </a:path>
                <a:path w="132079" h="132079">
                  <a:moveTo>
                    <a:pt x="111096" y="49638"/>
                  </a:moveTo>
                  <a:lnTo>
                    <a:pt x="109655" y="51510"/>
                  </a:lnTo>
                </a:path>
                <a:path w="132079" h="132079">
                  <a:moveTo>
                    <a:pt x="85639" y="82715"/>
                  </a:moveTo>
                  <a:lnTo>
                    <a:pt x="84369" y="84365"/>
                  </a:lnTo>
                  <a:lnTo>
                    <a:pt x="82718" y="85636"/>
                  </a:lnTo>
                </a:path>
                <a:path w="132079" h="132079">
                  <a:moveTo>
                    <a:pt x="51514" y="109652"/>
                  </a:moveTo>
                  <a:lnTo>
                    <a:pt x="49640" y="111094"/>
                  </a:lnTo>
                </a:path>
                <a:path w="132079" h="132079">
                  <a:moveTo>
                    <a:pt x="48689" y="111826"/>
                  </a:moveTo>
                  <a:lnTo>
                    <a:pt x="47433" y="112792"/>
                  </a:lnTo>
                  <a:lnTo>
                    <a:pt x="43349" y="114496"/>
                  </a:lnTo>
                </a:path>
                <a:path w="132079" h="132079">
                  <a:moveTo>
                    <a:pt x="6394" y="129910"/>
                  </a:moveTo>
                  <a:lnTo>
                    <a:pt x="3639" y="131059"/>
                  </a:lnTo>
                  <a:lnTo>
                    <a:pt x="0" y="131539"/>
                  </a:lnTo>
                </a:path>
              </a:pathLst>
            </a:custGeom>
            <a:ln w="10668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48" y="4570476"/>
              <a:ext cx="9822180" cy="18288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248" y="4570476"/>
              <a:ext cx="9822180" cy="1828800"/>
            </a:xfrm>
            <a:custGeom>
              <a:avLst/>
              <a:gdLst/>
              <a:ahLst/>
              <a:cxnLst/>
              <a:rect l="l" t="t" r="r" b="b"/>
              <a:pathLst>
                <a:path w="9822180" h="1828800">
                  <a:moveTo>
                    <a:pt x="0" y="182880"/>
                  </a:moveTo>
                  <a:lnTo>
                    <a:pt x="6561" y="133879"/>
                  </a:lnTo>
                  <a:lnTo>
                    <a:pt x="25061" y="90085"/>
                  </a:lnTo>
                  <a:lnTo>
                    <a:pt x="53721" y="53149"/>
                  </a:lnTo>
                  <a:lnTo>
                    <a:pt x="90762" y="24722"/>
                  </a:lnTo>
                  <a:lnTo>
                    <a:pt x="134408" y="6455"/>
                  </a:lnTo>
                  <a:lnTo>
                    <a:pt x="182880" y="0"/>
                  </a:lnTo>
                  <a:lnTo>
                    <a:pt x="9639300" y="0"/>
                  </a:lnTo>
                  <a:lnTo>
                    <a:pt x="9688300" y="6455"/>
                  </a:lnTo>
                  <a:lnTo>
                    <a:pt x="9732094" y="24722"/>
                  </a:lnTo>
                  <a:lnTo>
                    <a:pt x="9769030" y="53149"/>
                  </a:lnTo>
                  <a:lnTo>
                    <a:pt x="9797456" y="90085"/>
                  </a:lnTo>
                  <a:lnTo>
                    <a:pt x="9815723" y="133879"/>
                  </a:lnTo>
                  <a:lnTo>
                    <a:pt x="9822179" y="182880"/>
                  </a:lnTo>
                  <a:lnTo>
                    <a:pt x="9822179" y="1645920"/>
                  </a:lnTo>
                  <a:lnTo>
                    <a:pt x="9815723" y="1694920"/>
                  </a:lnTo>
                  <a:lnTo>
                    <a:pt x="9797456" y="1738714"/>
                  </a:lnTo>
                  <a:lnTo>
                    <a:pt x="9769030" y="1775650"/>
                  </a:lnTo>
                  <a:lnTo>
                    <a:pt x="9732094" y="1804077"/>
                  </a:lnTo>
                  <a:lnTo>
                    <a:pt x="9688300" y="1822344"/>
                  </a:lnTo>
                  <a:lnTo>
                    <a:pt x="9639300" y="1828800"/>
                  </a:lnTo>
                  <a:lnTo>
                    <a:pt x="182880" y="1828800"/>
                  </a:lnTo>
                  <a:lnTo>
                    <a:pt x="134408" y="1822344"/>
                  </a:lnTo>
                  <a:lnTo>
                    <a:pt x="90762" y="1804077"/>
                  </a:lnTo>
                  <a:lnTo>
                    <a:pt x="53721" y="1775650"/>
                  </a:lnTo>
                  <a:lnTo>
                    <a:pt x="25061" y="1738714"/>
                  </a:lnTo>
                  <a:lnTo>
                    <a:pt x="6561" y="1694920"/>
                  </a:lnTo>
                  <a:lnTo>
                    <a:pt x="0" y="1645920"/>
                  </a:lnTo>
                  <a:lnTo>
                    <a:pt x="0" y="182880"/>
                  </a:lnTo>
                  <a:close/>
                </a:path>
              </a:pathLst>
            </a:custGeom>
            <a:ln w="10668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161866" y="3109852"/>
            <a:ext cx="4193241" cy="134810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33095">
              <a:spcBef>
                <a:spcPts val="84"/>
              </a:spcBef>
            </a:pPr>
            <a:r>
              <a:rPr sz="1941" b="1" spc="-9" dirty="0">
                <a:latin typeface="Calibri"/>
                <a:cs typeface="Calibri"/>
              </a:rPr>
              <a:t>sebesar-besarnya</a:t>
            </a:r>
            <a:r>
              <a:rPr sz="1941" b="1" spc="35" dirty="0">
                <a:latin typeface="Calibri"/>
                <a:cs typeface="Calibri"/>
              </a:rPr>
              <a:t> </a:t>
            </a:r>
            <a:r>
              <a:rPr sz="1941" b="1" spc="-18" dirty="0">
                <a:latin typeface="Calibri"/>
                <a:cs typeface="Calibri"/>
              </a:rPr>
              <a:t>kemakmuran</a:t>
            </a:r>
            <a:r>
              <a:rPr sz="1941" b="1" spc="-4" dirty="0">
                <a:latin typeface="Calibri"/>
                <a:cs typeface="Calibri"/>
              </a:rPr>
              <a:t> </a:t>
            </a:r>
            <a:r>
              <a:rPr sz="1941" b="1" spc="-18" dirty="0">
                <a:latin typeface="Calibri"/>
                <a:cs typeface="Calibri"/>
              </a:rPr>
              <a:t>rakyat.</a:t>
            </a:r>
            <a:endParaRPr sz="1941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41">
              <a:latin typeface="Calibri"/>
              <a:cs typeface="Calibri"/>
            </a:endParaRPr>
          </a:p>
          <a:p>
            <a:pPr>
              <a:spcBef>
                <a:spcPts val="31"/>
              </a:spcBef>
            </a:pPr>
            <a:endParaRPr sz="2118">
              <a:latin typeface="Calibri"/>
              <a:cs typeface="Calibri"/>
            </a:endParaRPr>
          </a:p>
          <a:p>
            <a:pPr marL="11206">
              <a:spcBef>
                <a:spcPts val="4"/>
              </a:spcBef>
            </a:pPr>
            <a:r>
              <a:rPr sz="2691" b="1" spc="13" dirty="0">
                <a:solidFill>
                  <a:srgbClr val="FF0000"/>
                </a:solidFill>
                <a:latin typeface="Calibri"/>
                <a:cs typeface="Calibri"/>
              </a:rPr>
              <a:t>Fungsi</a:t>
            </a:r>
            <a:r>
              <a:rPr sz="2691" b="1" spc="-4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91" b="1" spc="4" dirty="0">
                <a:solidFill>
                  <a:srgbClr val="FF0000"/>
                </a:solidFill>
                <a:latin typeface="Calibri"/>
                <a:cs typeface="Calibri"/>
              </a:rPr>
              <a:t>Mengatur</a:t>
            </a:r>
            <a:r>
              <a:rPr sz="2691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91" b="1" spc="9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691" b="1" spc="-3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91" b="1" spc="9" dirty="0">
                <a:solidFill>
                  <a:srgbClr val="FF0000"/>
                </a:solidFill>
                <a:latin typeface="Calibri"/>
                <a:cs typeface="Calibri"/>
              </a:rPr>
              <a:t>Regulasi</a:t>
            </a:r>
            <a:endParaRPr sz="2691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61834" y="4579601"/>
            <a:ext cx="3053603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33095" indent="-222449">
              <a:spcBef>
                <a:spcPts val="84"/>
              </a:spcBef>
              <a:buFont typeface="Calibri"/>
              <a:buChar char="•"/>
              <a:tabLst>
                <a:tab pos="233655" algn="l"/>
                <a:tab pos="993454" algn="l"/>
                <a:tab pos="2270433" algn="l"/>
              </a:tabLst>
            </a:pPr>
            <a:r>
              <a:rPr sz="1941" b="1" spc="-49" dirty="0">
                <a:latin typeface="Calibri"/>
                <a:cs typeface="Calibri"/>
              </a:rPr>
              <a:t>P</a:t>
            </a:r>
            <a:r>
              <a:rPr sz="1941" b="1" spc="4" dirty="0">
                <a:latin typeface="Calibri"/>
                <a:cs typeface="Calibri"/>
              </a:rPr>
              <a:t>a</a:t>
            </a:r>
            <a:r>
              <a:rPr sz="1941" b="1" spc="-18" dirty="0">
                <a:latin typeface="Calibri"/>
                <a:cs typeface="Calibri"/>
              </a:rPr>
              <a:t>j</a:t>
            </a:r>
            <a:r>
              <a:rPr sz="1941" b="1" spc="-13" dirty="0">
                <a:latin typeface="Calibri"/>
                <a:cs typeface="Calibri"/>
              </a:rPr>
              <a:t>a</a:t>
            </a:r>
            <a:r>
              <a:rPr sz="1941" b="1" spc="-4" dirty="0">
                <a:latin typeface="Calibri"/>
                <a:cs typeface="Calibri"/>
              </a:rPr>
              <a:t>k</a:t>
            </a:r>
            <a:r>
              <a:rPr sz="1941" b="1" dirty="0">
                <a:latin typeface="Calibri"/>
                <a:cs typeface="Calibri"/>
              </a:rPr>
              <a:t>	di</a:t>
            </a:r>
            <a:r>
              <a:rPr sz="1941" b="1" spc="-13" dirty="0">
                <a:latin typeface="Calibri"/>
                <a:cs typeface="Calibri"/>
              </a:rPr>
              <a:t>g</a:t>
            </a:r>
            <a:r>
              <a:rPr sz="1941" b="1" dirty="0">
                <a:latin typeface="Calibri"/>
                <a:cs typeface="Calibri"/>
              </a:rPr>
              <a:t>un</a:t>
            </a:r>
            <a:r>
              <a:rPr sz="1941" b="1" spc="-13" dirty="0">
                <a:latin typeface="Calibri"/>
                <a:cs typeface="Calibri"/>
              </a:rPr>
              <a:t>a</a:t>
            </a:r>
            <a:r>
              <a:rPr sz="1941" b="1" spc="-26" dirty="0">
                <a:latin typeface="Calibri"/>
                <a:cs typeface="Calibri"/>
              </a:rPr>
              <a:t>k</a:t>
            </a:r>
            <a:r>
              <a:rPr sz="1941" b="1" spc="-13" dirty="0">
                <a:latin typeface="Calibri"/>
                <a:cs typeface="Calibri"/>
              </a:rPr>
              <a:t>a</a:t>
            </a:r>
            <a:r>
              <a:rPr sz="1941" b="1" spc="-4" dirty="0">
                <a:latin typeface="Calibri"/>
                <a:cs typeface="Calibri"/>
              </a:rPr>
              <a:t>n</a:t>
            </a:r>
            <a:r>
              <a:rPr sz="1941" b="1" dirty="0">
                <a:latin typeface="Calibri"/>
                <a:cs typeface="Calibri"/>
              </a:rPr>
              <a:t>	</a:t>
            </a:r>
            <a:r>
              <a:rPr sz="1941" b="1" spc="-4" dirty="0">
                <a:latin typeface="Calibri"/>
                <a:cs typeface="Calibri"/>
              </a:rPr>
              <a:t>s</a:t>
            </a:r>
            <a:r>
              <a:rPr sz="1941" b="1" spc="4" dirty="0">
                <a:latin typeface="Calibri"/>
                <a:cs typeface="Calibri"/>
              </a:rPr>
              <a:t>e</a:t>
            </a:r>
            <a:r>
              <a:rPr sz="1941" b="1" dirty="0">
                <a:latin typeface="Calibri"/>
                <a:cs typeface="Calibri"/>
              </a:rPr>
              <a:t>b</a:t>
            </a:r>
            <a:r>
              <a:rPr sz="1941" b="1" spc="-13" dirty="0">
                <a:latin typeface="Calibri"/>
                <a:cs typeface="Calibri"/>
              </a:rPr>
              <a:t>a</a:t>
            </a:r>
            <a:r>
              <a:rPr sz="1941" b="1" spc="-35" dirty="0">
                <a:latin typeface="Calibri"/>
                <a:cs typeface="Calibri"/>
              </a:rPr>
              <a:t>g</a:t>
            </a:r>
            <a:r>
              <a:rPr sz="1941" b="1" spc="-13" dirty="0">
                <a:latin typeface="Calibri"/>
                <a:cs typeface="Calibri"/>
              </a:rPr>
              <a:t>a</a:t>
            </a:r>
            <a:r>
              <a:rPr sz="1941" b="1" spc="-4" dirty="0">
                <a:latin typeface="Calibri"/>
                <a:cs typeface="Calibri"/>
              </a:rPr>
              <a:t>i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83763" y="4849833"/>
            <a:ext cx="2835649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  <a:tabLst>
                <a:tab pos="1098795" algn="l"/>
                <a:tab pos="2225607" algn="l"/>
              </a:tabLst>
            </a:pPr>
            <a:r>
              <a:rPr sz="1941" b="1" spc="-13" dirty="0">
                <a:latin typeface="Calibri"/>
                <a:cs typeface="Calibri"/>
              </a:rPr>
              <a:t>m</a:t>
            </a:r>
            <a:r>
              <a:rPr sz="1941" b="1" spc="4" dirty="0">
                <a:latin typeface="Calibri"/>
                <a:cs typeface="Calibri"/>
              </a:rPr>
              <a:t>a</a:t>
            </a:r>
            <a:r>
              <a:rPr sz="1941" b="1" spc="-18" dirty="0">
                <a:latin typeface="Calibri"/>
                <a:cs typeface="Calibri"/>
              </a:rPr>
              <a:t>u</a:t>
            </a:r>
            <a:r>
              <a:rPr sz="1941" b="1" dirty="0">
                <a:latin typeface="Calibri"/>
                <a:cs typeface="Calibri"/>
              </a:rPr>
              <a:t>pu</a:t>
            </a:r>
            <a:r>
              <a:rPr sz="1941" b="1" spc="-4" dirty="0">
                <a:latin typeface="Calibri"/>
                <a:cs typeface="Calibri"/>
              </a:rPr>
              <a:t>n</a:t>
            </a:r>
            <a:r>
              <a:rPr sz="1941" b="1" dirty="0">
                <a:latin typeface="Calibri"/>
                <a:cs typeface="Calibri"/>
              </a:rPr>
              <a:t>	p</a:t>
            </a:r>
            <a:r>
              <a:rPr sz="1941" b="1" spc="-18" dirty="0">
                <a:latin typeface="Calibri"/>
                <a:cs typeface="Calibri"/>
              </a:rPr>
              <a:t>r</a:t>
            </a:r>
            <a:r>
              <a:rPr sz="1941" b="1" spc="-22" dirty="0">
                <a:latin typeface="Calibri"/>
                <a:cs typeface="Calibri"/>
              </a:rPr>
              <a:t>o</a:t>
            </a:r>
            <a:r>
              <a:rPr sz="1941" b="1" dirty="0">
                <a:latin typeface="Calibri"/>
                <a:cs typeface="Calibri"/>
              </a:rPr>
              <a:t>du</a:t>
            </a:r>
            <a:r>
              <a:rPr sz="1941" b="1" spc="-26" dirty="0">
                <a:latin typeface="Calibri"/>
                <a:cs typeface="Calibri"/>
              </a:rPr>
              <a:t>k</a:t>
            </a:r>
            <a:r>
              <a:rPr sz="1941" b="1" spc="-4" dirty="0">
                <a:latin typeface="Calibri"/>
                <a:cs typeface="Calibri"/>
              </a:rPr>
              <a:t>si</a:t>
            </a:r>
            <a:r>
              <a:rPr sz="1941" b="1" dirty="0">
                <a:latin typeface="Calibri"/>
                <a:cs typeface="Calibri"/>
              </a:rPr>
              <a:t>	u</a:t>
            </a:r>
            <a:r>
              <a:rPr sz="1941" b="1" spc="-18" dirty="0">
                <a:latin typeface="Calibri"/>
                <a:cs typeface="Calibri"/>
              </a:rPr>
              <a:t>n</a:t>
            </a:r>
            <a:r>
              <a:rPr sz="1941" b="1" dirty="0">
                <a:latin typeface="Calibri"/>
                <a:cs typeface="Calibri"/>
              </a:rPr>
              <a:t>t</a:t>
            </a:r>
            <a:r>
              <a:rPr sz="1941" b="1" spc="-18" dirty="0">
                <a:latin typeface="Calibri"/>
                <a:cs typeface="Calibri"/>
              </a:rPr>
              <a:t>u</a:t>
            </a:r>
            <a:r>
              <a:rPr sz="1941" b="1" spc="-4" dirty="0">
                <a:latin typeface="Calibri"/>
                <a:cs typeface="Calibri"/>
              </a:rPr>
              <a:t>k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05624" y="4579602"/>
            <a:ext cx="3403226" cy="579909"/>
          </a:xfrm>
          <a:prstGeom prst="rect">
            <a:avLst/>
          </a:prstGeom>
        </p:spPr>
        <p:txBody>
          <a:bodyPr vert="horz" wrap="square" lIns="0" tIns="40901" rIns="0" bIns="0" rtlCol="0">
            <a:spAutoFit/>
          </a:bodyPr>
          <a:lstStyle/>
          <a:p>
            <a:pPr marL="38102" marR="4483" indent="-27456">
              <a:lnSpc>
                <a:spcPts val="2127"/>
              </a:lnSpc>
              <a:spcBef>
                <a:spcPts val="322"/>
              </a:spcBef>
              <a:tabLst>
                <a:tab pos="1357105" algn="l"/>
                <a:tab pos="1428266" algn="l"/>
                <a:tab pos="2425082" algn="l"/>
                <a:tab pos="2934417" algn="l"/>
              </a:tabLst>
            </a:pPr>
            <a:r>
              <a:rPr sz="1941" b="1" spc="-18" dirty="0">
                <a:latin typeface="Calibri"/>
                <a:cs typeface="Calibri"/>
              </a:rPr>
              <a:t>p</a:t>
            </a:r>
            <a:r>
              <a:rPr sz="1941" b="1" spc="4" dirty="0">
                <a:latin typeface="Calibri"/>
                <a:cs typeface="Calibri"/>
              </a:rPr>
              <a:t>e</a:t>
            </a:r>
            <a:r>
              <a:rPr sz="1941" b="1" dirty="0">
                <a:latin typeface="Calibri"/>
                <a:cs typeface="Calibri"/>
              </a:rPr>
              <a:t>n</a:t>
            </a:r>
            <a:r>
              <a:rPr sz="1941" b="1" spc="-35" dirty="0">
                <a:latin typeface="Calibri"/>
                <a:cs typeface="Calibri"/>
              </a:rPr>
              <a:t>g</a:t>
            </a:r>
            <a:r>
              <a:rPr sz="1941" b="1" spc="-13" dirty="0">
                <a:latin typeface="Calibri"/>
                <a:cs typeface="Calibri"/>
              </a:rPr>
              <a:t>e</a:t>
            </a:r>
            <a:r>
              <a:rPr sz="1941" b="1" spc="18" dirty="0">
                <a:latin typeface="Calibri"/>
                <a:cs typeface="Calibri"/>
              </a:rPr>
              <a:t>n</a:t>
            </a:r>
            <a:r>
              <a:rPr sz="1941" b="1" dirty="0">
                <a:latin typeface="Calibri"/>
                <a:cs typeface="Calibri"/>
              </a:rPr>
              <a:t>d</a:t>
            </a:r>
            <a:r>
              <a:rPr sz="1941" b="1" spc="-13" dirty="0">
                <a:latin typeface="Calibri"/>
                <a:cs typeface="Calibri"/>
              </a:rPr>
              <a:t>a</a:t>
            </a:r>
            <a:r>
              <a:rPr sz="1941" b="1" spc="-18" dirty="0">
                <a:latin typeface="Calibri"/>
                <a:cs typeface="Calibri"/>
              </a:rPr>
              <a:t>l</a:t>
            </a:r>
            <a:r>
              <a:rPr sz="1941" b="1" spc="-4" dirty="0">
                <a:latin typeface="Calibri"/>
                <a:cs typeface="Calibri"/>
              </a:rPr>
              <a:t>i</a:t>
            </a:r>
            <a:r>
              <a:rPr sz="1941" b="1" dirty="0">
                <a:latin typeface="Calibri"/>
                <a:cs typeface="Calibri"/>
              </a:rPr>
              <a:t>	</a:t>
            </a:r>
            <a:r>
              <a:rPr sz="1941" b="1" spc="-13" dirty="0">
                <a:latin typeface="Calibri"/>
                <a:cs typeface="Calibri"/>
              </a:rPr>
              <a:t>m</a:t>
            </a:r>
            <a:r>
              <a:rPr sz="1941" b="1" spc="4" dirty="0">
                <a:latin typeface="Calibri"/>
                <a:cs typeface="Calibri"/>
              </a:rPr>
              <a:t>a</a:t>
            </a:r>
            <a:r>
              <a:rPr sz="1941" b="1" spc="-4" dirty="0">
                <a:latin typeface="Calibri"/>
                <a:cs typeface="Calibri"/>
              </a:rPr>
              <a:t>s</a:t>
            </a:r>
            <a:r>
              <a:rPr sz="1941" b="1" spc="-13" dirty="0">
                <a:latin typeface="Calibri"/>
                <a:cs typeface="Calibri"/>
              </a:rPr>
              <a:t>a</a:t>
            </a:r>
            <a:r>
              <a:rPr sz="1941" b="1" dirty="0">
                <a:latin typeface="Calibri"/>
                <a:cs typeface="Calibri"/>
              </a:rPr>
              <a:t>l</a:t>
            </a:r>
            <a:r>
              <a:rPr sz="1941" b="1" spc="-13" dirty="0">
                <a:latin typeface="Calibri"/>
                <a:cs typeface="Calibri"/>
              </a:rPr>
              <a:t>a</a:t>
            </a:r>
            <a:r>
              <a:rPr sz="1941" b="1" spc="-4" dirty="0">
                <a:latin typeface="Calibri"/>
                <a:cs typeface="Calibri"/>
              </a:rPr>
              <a:t>h</a:t>
            </a:r>
            <a:r>
              <a:rPr sz="1941" b="1" dirty="0">
                <a:latin typeface="Calibri"/>
                <a:cs typeface="Calibri"/>
              </a:rPr>
              <a:t>	</a:t>
            </a:r>
            <a:r>
              <a:rPr sz="1941" b="1" spc="-44" dirty="0">
                <a:latin typeface="Calibri"/>
                <a:cs typeface="Calibri"/>
              </a:rPr>
              <a:t>k</a:t>
            </a:r>
            <a:r>
              <a:rPr sz="1941" b="1" spc="-22" dirty="0">
                <a:latin typeface="Calibri"/>
                <a:cs typeface="Calibri"/>
              </a:rPr>
              <a:t>o</a:t>
            </a:r>
            <a:r>
              <a:rPr sz="1941" b="1" dirty="0">
                <a:latin typeface="Calibri"/>
                <a:cs typeface="Calibri"/>
              </a:rPr>
              <a:t>n</a:t>
            </a:r>
            <a:r>
              <a:rPr sz="1941" b="1" spc="-4" dirty="0">
                <a:latin typeface="Calibri"/>
                <a:cs typeface="Calibri"/>
              </a:rPr>
              <a:t>s</a:t>
            </a:r>
            <a:r>
              <a:rPr sz="1941" b="1" dirty="0">
                <a:latin typeface="Calibri"/>
                <a:cs typeface="Calibri"/>
              </a:rPr>
              <a:t>u</a:t>
            </a:r>
            <a:r>
              <a:rPr sz="1941" b="1" spc="-13" dirty="0">
                <a:latin typeface="Calibri"/>
                <a:cs typeface="Calibri"/>
              </a:rPr>
              <a:t>m</a:t>
            </a:r>
            <a:r>
              <a:rPr sz="1941" b="1" spc="-4" dirty="0">
                <a:latin typeface="Calibri"/>
                <a:cs typeface="Calibri"/>
              </a:rPr>
              <a:t>si  </a:t>
            </a:r>
            <a:r>
              <a:rPr sz="1941" b="1" spc="4" dirty="0">
                <a:latin typeface="Calibri"/>
                <a:cs typeface="Calibri"/>
              </a:rPr>
              <a:t>me</a:t>
            </a:r>
            <a:r>
              <a:rPr sz="1941" b="1" spc="-18" dirty="0">
                <a:latin typeface="Calibri"/>
                <a:cs typeface="Calibri"/>
              </a:rPr>
              <a:t>l</a:t>
            </a:r>
            <a:r>
              <a:rPr sz="1941" b="1" dirty="0">
                <a:latin typeface="Calibri"/>
                <a:cs typeface="Calibri"/>
              </a:rPr>
              <a:t>i</a:t>
            </a:r>
            <a:r>
              <a:rPr sz="1941" b="1" spc="-18" dirty="0">
                <a:latin typeface="Calibri"/>
                <a:cs typeface="Calibri"/>
              </a:rPr>
              <a:t>n</a:t>
            </a:r>
            <a:r>
              <a:rPr sz="1941" b="1" dirty="0">
                <a:latin typeface="Calibri"/>
                <a:cs typeface="Calibri"/>
              </a:rPr>
              <a:t>dun</a:t>
            </a:r>
            <a:r>
              <a:rPr sz="1941" b="1" spc="4" dirty="0">
                <a:latin typeface="Calibri"/>
                <a:cs typeface="Calibri"/>
              </a:rPr>
              <a:t>g</a:t>
            </a:r>
            <a:r>
              <a:rPr sz="1941" b="1" spc="-4" dirty="0">
                <a:latin typeface="Calibri"/>
                <a:cs typeface="Calibri"/>
              </a:rPr>
              <a:t>i</a:t>
            </a:r>
            <a:r>
              <a:rPr sz="1941" b="1" dirty="0">
                <a:latin typeface="Calibri"/>
                <a:cs typeface="Calibri"/>
              </a:rPr>
              <a:t>		</a:t>
            </a:r>
            <a:r>
              <a:rPr sz="1941" b="1" spc="-44" dirty="0">
                <a:latin typeface="Calibri"/>
                <a:cs typeface="Calibri"/>
              </a:rPr>
              <a:t>k</a:t>
            </a:r>
            <a:r>
              <a:rPr sz="1941" b="1" spc="4" dirty="0">
                <a:latin typeface="Calibri"/>
                <a:cs typeface="Calibri"/>
              </a:rPr>
              <a:t>e</a:t>
            </a:r>
            <a:r>
              <a:rPr sz="1941" b="1" spc="-18" dirty="0">
                <a:latin typeface="Calibri"/>
                <a:cs typeface="Calibri"/>
              </a:rPr>
              <a:t>p</a:t>
            </a:r>
            <a:r>
              <a:rPr sz="1941" b="1" spc="4" dirty="0">
                <a:latin typeface="Calibri"/>
                <a:cs typeface="Calibri"/>
              </a:rPr>
              <a:t>e</a:t>
            </a:r>
            <a:r>
              <a:rPr sz="1941" b="1" spc="-40" dirty="0">
                <a:latin typeface="Calibri"/>
                <a:cs typeface="Calibri"/>
              </a:rPr>
              <a:t>n</a:t>
            </a:r>
            <a:r>
              <a:rPr sz="1941" b="1" dirty="0">
                <a:latin typeface="Calibri"/>
                <a:cs typeface="Calibri"/>
              </a:rPr>
              <a:t>ti</a:t>
            </a:r>
            <a:r>
              <a:rPr sz="1941" b="1" spc="-18" dirty="0">
                <a:latin typeface="Calibri"/>
                <a:cs typeface="Calibri"/>
              </a:rPr>
              <a:t>n</a:t>
            </a:r>
            <a:r>
              <a:rPr sz="1941" b="1" spc="-35" dirty="0">
                <a:latin typeface="Calibri"/>
                <a:cs typeface="Calibri"/>
              </a:rPr>
              <a:t>g</a:t>
            </a:r>
            <a:r>
              <a:rPr sz="1941" b="1" spc="4" dirty="0">
                <a:latin typeface="Calibri"/>
                <a:cs typeface="Calibri"/>
              </a:rPr>
              <a:t>a</a:t>
            </a:r>
            <a:r>
              <a:rPr sz="1941" b="1" spc="-4" dirty="0">
                <a:latin typeface="Calibri"/>
                <a:cs typeface="Calibri"/>
              </a:rPr>
              <a:t>n</a:t>
            </a:r>
            <a:r>
              <a:rPr sz="1941" b="1" dirty="0">
                <a:latin typeface="Calibri"/>
                <a:cs typeface="Calibri"/>
              </a:rPr>
              <a:t>	</a:t>
            </a:r>
            <a:r>
              <a:rPr sz="1941" b="1" spc="-31" dirty="0">
                <a:latin typeface="Calibri"/>
                <a:cs typeface="Calibri"/>
              </a:rPr>
              <a:t>a</a:t>
            </a:r>
            <a:r>
              <a:rPr sz="1941" b="1" spc="-18" dirty="0">
                <a:latin typeface="Calibri"/>
                <a:cs typeface="Calibri"/>
              </a:rPr>
              <a:t>t</a:t>
            </a:r>
            <a:r>
              <a:rPr sz="1941" b="1" spc="4" dirty="0">
                <a:latin typeface="Calibri"/>
                <a:cs typeface="Calibri"/>
              </a:rPr>
              <a:t>a</a:t>
            </a:r>
            <a:r>
              <a:rPr sz="1941" b="1" spc="-4" dirty="0">
                <a:latin typeface="Calibri"/>
                <a:cs typeface="Calibri"/>
              </a:rPr>
              <a:t>u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83763" y="5121506"/>
            <a:ext cx="6299387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b="1" spc="-9" dirty="0">
                <a:latin typeface="Calibri"/>
                <a:cs typeface="Calibri"/>
              </a:rPr>
              <a:t>memberikan</a:t>
            </a:r>
            <a:r>
              <a:rPr sz="1941" b="1" spc="31" dirty="0">
                <a:latin typeface="Calibri"/>
                <a:cs typeface="Calibri"/>
              </a:rPr>
              <a:t> </a:t>
            </a:r>
            <a:r>
              <a:rPr sz="1941" b="1" spc="-9" dirty="0">
                <a:latin typeface="Calibri"/>
                <a:cs typeface="Calibri"/>
              </a:rPr>
              <a:t>suatu</a:t>
            </a:r>
            <a:r>
              <a:rPr sz="1941" b="1" spc="13" dirty="0">
                <a:latin typeface="Calibri"/>
                <a:cs typeface="Calibri"/>
              </a:rPr>
              <a:t> </a:t>
            </a:r>
            <a:r>
              <a:rPr sz="1941" b="1" spc="-9" dirty="0">
                <a:latin typeface="Calibri"/>
                <a:cs typeface="Calibri"/>
              </a:rPr>
              <a:t>insentif</a:t>
            </a:r>
            <a:r>
              <a:rPr sz="1941" b="1" spc="18" dirty="0">
                <a:latin typeface="Calibri"/>
                <a:cs typeface="Calibri"/>
              </a:rPr>
              <a:t> </a:t>
            </a:r>
            <a:r>
              <a:rPr sz="1941" b="1" spc="-4" dirty="0">
                <a:latin typeface="Calibri"/>
                <a:cs typeface="Calibri"/>
              </a:rPr>
              <a:t>bagi </a:t>
            </a:r>
            <a:r>
              <a:rPr sz="1941" b="1" spc="-18" dirty="0">
                <a:latin typeface="Calibri"/>
                <a:cs typeface="Calibri"/>
              </a:rPr>
              <a:t>kegiatan</a:t>
            </a:r>
            <a:r>
              <a:rPr sz="1941" b="1" spc="31" dirty="0">
                <a:latin typeface="Calibri"/>
                <a:cs typeface="Calibri"/>
              </a:rPr>
              <a:t> </a:t>
            </a:r>
            <a:r>
              <a:rPr sz="1941" b="1" spc="-9" dirty="0">
                <a:latin typeface="Calibri"/>
                <a:cs typeface="Calibri"/>
              </a:rPr>
              <a:t>usaha</a:t>
            </a:r>
            <a:r>
              <a:rPr sz="1941" b="1" spc="22" dirty="0">
                <a:latin typeface="Calibri"/>
                <a:cs typeface="Calibri"/>
              </a:rPr>
              <a:t> </a:t>
            </a:r>
            <a:r>
              <a:rPr sz="1941" b="1" spc="-9" dirty="0">
                <a:latin typeface="Calibri"/>
                <a:cs typeface="Calibri"/>
              </a:rPr>
              <a:t>dalam</a:t>
            </a:r>
            <a:r>
              <a:rPr sz="1941" b="1" spc="18" dirty="0">
                <a:latin typeface="Calibri"/>
                <a:cs typeface="Calibri"/>
              </a:rPr>
              <a:t> </a:t>
            </a:r>
            <a:r>
              <a:rPr sz="1941" b="1" spc="-9" dirty="0">
                <a:latin typeface="Calibri"/>
                <a:cs typeface="Calibri"/>
              </a:rPr>
              <a:t>negeri.</a:t>
            </a:r>
            <a:endParaRPr sz="1941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53657" y="4182035"/>
            <a:ext cx="1757643" cy="1315571"/>
            <a:chOff x="248411" y="4739640"/>
            <a:chExt cx="1991995" cy="1490980"/>
          </a:xfrm>
        </p:grpSpPr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127" y="4753356"/>
              <a:ext cx="1964435" cy="14630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62127" y="4753356"/>
              <a:ext cx="1964689" cy="1463040"/>
            </a:xfrm>
            <a:custGeom>
              <a:avLst/>
              <a:gdLst/>
              <a:ahLst/>
              <a:cxnLst/>
              <a:rect l="l" t="t" r="r" b="b"/>
              <a:pathLst>
                <a:path w="1964689" h="1463039">
                  <a:moveTo>
                    <a:pt x="0" y="146303"/>
                  </a:moveTo>
                  <a:lnTo>
                    <a:pt x="7461" y="100071"/>
                  </a:lnTo>
                  <a:lnTo>
                    <a:pt x="28236" y="59911"/>
                  </a:lnTo>
                  <a:lnTo>
                    <a:pt x="59911" y="28236"/>
                  </a:lnTo>
                  <a:lnTo>
                    <a:pt x="100071" y="7461"/>
                  </a:lnTo>
                  <a:lnTo>
                    <a:pt x="146304" y="0"/>
                  </a:lnTo>
                  <a:lnTo>
                    <a:pt x="1818132" y="0"/>
                  </a:lnTo>
                  <a:lnTo>
                    <a:pt x="1864364" y="7461"/>
                  </a:lnTo>
                  <a:lnTo>
                    <a:pt x="1904524" y="28236"/>
                  </a:lnTo>
                  <a:lnTo>
                    <a:pt x="1936199" y="59911"/>
                  </a:lnTo>
                  <a:lnTo>
                    <a:pt x="1956974" y="100071"/>
                  </a:lnTo>
                  <a:lnTo>
                    <a:pt x="1964436" y="146303"/>
                  </a:lnTo>
                  <a:lnTo>
                    <a:pt x="1964436" y="1316735"/>
                  </a:lnTo>
                  <a:lnTo>
                    <a:pt x="1956974" y="1362968"/>
                  </a:lnTo>
                  <a:lnTo>
                    <a:pt x="1936199" y="1403128"/>
                  </a:lnTo>
                  <a:lnTo>
                    <a:pt x="1904524" y="1434803"/>
                  </a:lnTo>
                  <a:lnTo>
                    <a:pt x="1864364" y="1455578"/>
                  </a:lnTo>
                  <a:lnTo>
                    <a:pt x="1818132" y="1463040"/>
                  </a:lnTo>
                  <a:lnTo>
                    <a:pt x="146304" y="1463040"/>
                  </a:lnTo>
                  <a:lnTo>
                    <a:pt x="100071" y="1455578"/>
                  </a:lnTo>
                  <a:lnTo>
                    <a:pt x="59911" y="1434803"/>
                  </a:lnTo>
                  <a:lnTo>
                    <a:pt x="28236" y="1403128"/>
                  </a:lnTo>
                  <a:lnTo>
                    <a:pt x="7461" y="1362968"/>
                  </a:lnTo>
                  <a:lnTo>
                    <a:pt x="0" y="1316735"/>
                  </a:lnTo>
                  <a:lnTo>
                    <a:pt x="0" y="146303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8" name="Title 37">
            <a:extLst>
              <a:ext uri="{FF2B5EF4-FFF2-40B4-BE49-F238E27FC236}">
                <a16:creationId xmlns:a16="http://schemas.microsoft.com/office/drawing/2014/main" id="{A577ABAD-160D-121A-2896-695A302D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436874"/>
            <a:ext cx="4000528" cy="1928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800" b="1" dirty="0">
                <a:solidFill>
                  <a:schemeClr val="tx1"/>
                </a:solidFill>
              </a:rPr>
              <a:t>EQUALITY 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</a:p>
          <a:p>
            <a:pPr algn="l"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Pajak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merata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Adil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vertical</a:t>
            </a:r>
          </a:p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Adil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horisontal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86346" y="1411228"/>
            <a:ext cx="3857620" cy="19544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dobe Garamond Pro Bold" panose="02020702060506020403" pitchFamily="18" charset="0"/>
              </a:rPr>
              <a:t>	CONVINIENCE </a:t>
            </a:r>
            <a:endParaRPr lang="en-US" sz="2400" b="1" kern="0" dirty="0">
              <a:latin typeface="Adobe Garamond Pro Bold" panose="02020702060506020403" pitchFamily="18" charset="0"/>
              <a:sym typeface="Wingdings" pitchFamily="2" charset="2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2400" kern="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T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idak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menyulitkan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 as you earn,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ex:withholding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3442680"/>
            <a:ext cx="4034158" cy="17145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CERTAINTY </a:t>
            </a:r>
            <a:endParaRPr lang="en-US" sz="2400" kern="0" dirty="0">
              <a:solidFill>
                <a:schemeClr val="tx2">
                  <a:lumMod val="50000"/>
                </a:schemeClr>
              </a:solidFill>
              <a:latin typeface="Adobe Garamond Pro Bold" panose="02020702060506020403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tidak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sewenang-wenang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berdasarkan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undang-undang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dilaksanakan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86346" y="3437708"/>
            <a:ext cx="3857620" cy="171948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 Bold" panose="02020702060506020403" pitchFamily="18" charset="0"/>
              </a:rPr>
              <a:t>ECONOMY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2800" kern="0" dirty="0">
                <a:solidFill>
                  <a:schemeClr val="bg1"/>
                </a:solidFill>
                <a:sym typeface="Wingdings" pitchFamily="2" charset="2"/>
              </a:rPr>
              <a:t>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fisien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400" i="1" kern="0" dirty="0" err="1">
                <a:solidFill>
                  <a:srgbClr val="FFFF00"/>
                </a:solidFill>
              </a:rPr>
              <a:t>ex:self</a:t>
            </a:r>
            <a:r>
              <a:rPr lang="en-US" sz="2400" i="1" kern="0" dirty="0">
                <a:solidFill>
                  <a:srgbClr val="FFFF00"/>
                </a:solidFill>
              </a:rPr>
              <a:t> </a:t>
            </a:r>
            <a:r>
              <a:rPr lang="en-US" sz="2400" i="1" kern="0" dirty="0" err="1">
                <a:solidFill>
                  <a:srgbClr val="FFFF00"/>
                </a:solidFill>
              </a:rPr>
              <a:t>assesment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15816" y="5301208"/>
            <a:ext cx="3286148" cy="14287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Adam Smith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Inquiri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into the  nature and cause of the wealth of nations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234172"/>
            <a:ext cx="1513862" cy="1495772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79512" y="269776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dobe Garamond Pro Bold" panose="02020702060506020403" pitchFamily="18" charset="0"/>
              </a:rPr>
              <a:t>Azas</a:t>
            </a:r>
            <a:r>
              <a:rPr lang="en-US" sz="3200" dirty="0">
                <a:latin typeface="Adobe Garamond Pro Bold" panose="02020702060506020403" pitchFamily="18" charset="0"/>
              </a:rPr>
              <a:t> &amp; </a:t>
            </a:r>
            <a:r>
              <a:rPr lang="en-US" sz="3200" dirty="0" err="1">
                <a:latin typeface="Adobe Garamond Pro Bold" panose="02020702060506020403" pitchFamily="18" charset="0"/>
              </a:rPr>
              <a:t>Dasar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Pemungutan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Pajak</a:t>
            </a:r>
            <a:br>
              <a:rPr lang="en-US" sz="3200" dirty="0">
                <a:latin typeface="Adobe Garamond Pro Bold" panose="02020702060506020403" pitchFamily="18" charset="0"/>
              </a:rPr>
            </a:br>
            <a:r>
              <a:rPr lang="en-US" sz="3200" dirty="0">
                <a:latin typeface="Adobe Garamond Pro Bold" panose="02020702060506020403" pitchFamily="18" charset="0"/>
              </a:rPr>
              <a:t>( The Four Maxims )</a:t>
            </a:r>
          </a:p>
        </p:txBody>
      </p:sp>
    </p:spTree>
    <p:extLst>
      <p:ext uri="{BB962C8B-B14F-4D97-AF65-F5344CB8AC3E}">
        <p14:creationId xmlns:p14="http://schemas.microsoft.com/office/powerpoint/2010/main" val="20436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0020" y="1816474"/>
            <a:ext cx="6657975" cy="3571875"/>
            <a:chOff x="28955" y="2058670"/>
            <a:chExt cx="7545705" cy="4048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5" y="2392680"/>
              <a:ext cx="5364479" cy="3713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05300" y="4693919"/>
              <a:ext cx="0" cy="489584"/>
            </a:xfrm>
            <a:custGeom>
              <a:avLst/>
              <a:gdLst/>
              <a:ahLst/>
              <a:cxnLst/>
              <a:rect l="l" t="t" r="r" b="b"/>
              <a:pathLst>
                <a:path h="489585">
                  <a:moveTo>
                    <a:pt x="0" y="0"/>
                  </a:moveTo>
                  <a:lnTo>
                    <a:pt x="0" y="489203"/>
                  </a:lnTo>
                </a:path>
              </a:pathLst>
            </a:custGeom>
            <a:ln w="27432">
              <a:solidFill>
                <a:srgbClr val="F6954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4305300" y="3139440"/>
              <a:ext cx="3255645" cy="487680"/>
            </a:xfrm>
            <a:custGeom>
              <a:avLst/>
              <a:gdLst/>
              <a:ahLst/>
              <a:cxnLst/>
              <a:rect l="l" t="t" r="r" b="b"/>
              <a:pathLst>
                <a:path w="3255645" h="487679">
                  <a:moveTo>
                    <a:pt x="1627632" y="0"/>
                  </a:moveTo>
                  <a:lnTo>
                    <a:pt x="1627632" y="332232"/>
                  </a:lnTo>
                  <a:lnTo>
                    <a:pt x="3255264" y="332232"/>
                  </a:lnTo>
                  <a:lnTo>
                    <a:pt x="3255264" y="487679"/>
                  </a:lnTo>
                </a:path>
                <a:path w="3255645" h="487679">
                  <a:moveTo>
                    <a:pt x="1627632" y="0"/>
                  </a:moveTo>
                  <a:lnTo>
                    <a:pt x="1627632" y="332232"/>
                  </a:lnTo>
                  <a:lnTo>
                    <a:pt x="0" y="332232"/>
                  </a:lnTo>
                  <a:lnTo>
                    <a:pt x="0" y="487679"/>
                  </a:lnTo>
                </a:path>
              </a:pathLst>
            </a:custGeom>
            <a:ln w="27432">
              <a:solidFill>
                <a:srgbClr val="4BACC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093207" y="2072640"/>
              <a:ext cx="1679575" cy="1066800"/>
            </a:xfrm>
            <a:custGeom>
              <a:avLst/>
              <a:gdLst/>
              <a:ahLst/>
              <a:cxnLst/>
              <a:rect l="l" t="t" r="r" b="b"/>
              <a:pathLst>
                <a:path w="1679575" h="1066800">
                  <a:moveTo>
                    <a:pt x="1572767" y="1066800"/>
                  </a:moveTo>
                  <a:lnTo>
                    <a:pt x="106679" y="1066800"/>
                  </a:lnTo>
                  <a:lnTo>
                    <a:pt x="65579" y="1058275"/>
                  </a:lnTo>
                  <a:lnTo>
                    <a:pt x="31622" y="1035177"/>
                  </a:lnTo>
                  <a:lnTo>
                    <a:pt x="8524" y="1001220"/>
                  </a:lnTo>
                  <a:lnTo>
                    <a:pt x="0" y="960119"/>
                  </a:lnTo>
                  <a:lnTo>
                    <a:pt x="0" y="106679"/>
                  </a:lnTo>
                  <a:lnTo>
                    <a:pt x="8524" y="64936"/>
                  </a:lnTo>
                  <a:lnTo>
                    <a:pt x="31622" y="31051"/>
                  </a:lnTo>
                  <a:lnTo>
                    <a:pt x="65579" y="8310"/>
                  </a:lnTo>
                  <a:lnTo>
                    <a:pt x="106679" y="0"/>
                  </a:lnTo>
                  <a:lnTo>
                    <a:pt x="1572767" y="0"/>
                  </a:lnTo>
                  <a:lnTo>
                    <a:pt x="1614511" y="8310"/>
                  </a:lnTo>
                  <a:lnTo>
                    <a:pt x="1648396" y="31051"/>
                  </a:lnTo>
                  <a:lnTo>
                    <a:pt x="1671137" y="64936"/>
                  </a:lnTo>
                  <a:lnTo>
                    <a:pt x="1679448" y="106679"/>
                  </a:lnTo>
                  <a:lnTo>
                    <a:pt x="1679448" y="960119"/>
                  </a:lnTo>
                  <a:lnTo>
                    <a:pt x="1671137" y="1001220"/>
                  </a:lnTo>
                  <a:lnTo>
                    <a:pt x="1648396" y="1035177"/>
                  </a:lnTo>
                  <a:lnTo>
                    <a:pt x="1614511" y="1058275"/>
                  </a:lnTo>
                  <a:lnTo>
                    <a:pt x="1572767" y="106680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093207" y="2072640"/>
              <a:ext cx="1679575" cy="1066800"/>
            </a:xfrm>
            <a:custGeom>
              <a:avLst/>
              <a:gdLst/>
              <a:ahLst/>
              <a:cxnLst/>
              <a:rect l="l" t="t" r="r" b="b"/>
              <a:pathLst>
                <a:path w="1679575" h="1066800">
                  <a:moveTo>
                    <a:pt x="0" y="106679"/>
                  </a:moveTo>
                  <a:lnTo>
                    <a:pt x="8524" y="64936"/>
                  </a:lnTo>
                  <a:lnTo>
                    <a:pt x="31622" y="31051"/>
                  </a:lnTo>
                  <a:lnTo>
                    <a:pt x="65579" y="8310"/>
                  </a:lnTo>
                  <a:lnTo>
                    <a:pt x="106679" y="0"/>
                  </a:lnTo>
                  <a:lnTo>
                    <a:pt x="1572767" y="0"/>
                  </a:lnTo>
                  <a:lnTo>
                    <a:pt x="1614511" y="8310"/>
                  </a:lnTo>
                  <a:lnTo>
                    <a:pt x="1648396" y="31051"/>
                  </a:lnTo>
                  <a:lnTo>
                    <a:pt x="1671137" y="64936"/>
                  </a:lnTo>
                  <a:lnTo>
                    <a:pt x="1679448" y="106679"/>
                  </a:lnTo>
                  <a:lnTo>
                    <a:pt x="1679448" y="960119"/>
                  </a:lnTo>
                  <a:lnTo>
                    <a:pt x="1671137" y="1001220"/>
                  </a:lnTo>
                  <a:lnTo>
                    <a:pt x="1648396" y="1035177"/>
                  </a:lnTo>
                  <a:lnTo>
                    <a:pt x="1614511" y="1058275"/>
                  </a:lnTo>
                  <a:lnTo>
                    <a:pt x="1572767" y="1066800"/>
                  </a:lnTo>
                  <a:lnTo>
                    <a:pt x="106679" y="1066800"/>
                  </a:lnTo>
                  <a:lnTo>
                    <a:pt x="65579" y="1058275"/>
                  </a:lnTo>
                  <a:lnTo>
                    <a:pt x="31622" y="1035177"/>
                  </a:lnTo>
                  <a:lnTo>
                    <a:pt x="8524" y="1001220"/>
                  </a:lnTo>
                  <a:lnTo>
                    <a:pt x="0" y="960119"/>
                  </a:lnTo>
                  <a:lnTo>
                    <a:pt x="0" y="106679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4564" y="2243328"/>
              <a:ext cx="1691639" cy="10759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80660" y="2249424"/>
              <a:ext cx="1679575" cy="1066800"/>
            </a:xfrm>
            <a:custGeom>
              <a:avLst/>
              <a:gdLst/>
              <a:ahLst/>
              <a:cxnLst/>
              <a:rect l="l" t="t" r="r" b="b"/>
              <a:pathLst>
                <a:path w="1679575" h="1066800">
                  <a:moveTo>
                    <a:pt x="0" y="106679"/>
                  </a:moveTo>
                  <a:lnTo>
                    <a:pt x="8310" y="64936"/>
                  </a:lnTo>
                  <a:lnTo>
                    <a:pt x="31051" y="31051"/>
                  </a:lnTo>
                  <a:lnTo>
                    <a:pt x="64936" y="8310"/>
                  </a:lnTo>
                  <a:lnTo>
                    <a:pt x="106679" y="0"/>
                  </a:lnTo>
                  <a:lnTo>
                    <a:pt x="1572767" y="0"/>
                  </a:lnTo>
                  <a:lnTo>
                    <a:pt x="1614511" y="8310"/>
                  </a:lnTo>
                  <a:lnTo>
                    <a:pt x="1648396" y="31051"/>
                  </a:lnTo>
                  <a:lnTo>
                    <a:pt x="1671137" y="64936"/>
                  </a:lnTo>
                  <a:lnTo>
                    <a:pt x="1679448" y="106679"/>
                  </a:lnTo>
                  <a:lnTo>
                    <a:pt x="1679448" y="960119"/>
                  </a:lnTo>
                  <a:lnTo>
                    <a:pt x="1671137" y="1001863"/>
                  </a:lnTo>
                  <a:lnTo>
                    <a:pt x="1648396" y="1035748"/>
                  </a:lnTo>
                  <a:lnTo>
                    <a:pt x="1614511" y="1058489"/>
                  </a:lnTo>
                  <a:lnTo>
                    <a:pt x="1572767" y="1066800"/>
                  </a:lnTo>
                  <a:lnTo>
                    <a:pt x="106679" y="1066800"/>
                  </a:lnTo>
                  <a:lnTo>
                    <a:pt x="64936" y="1058489"/>
                  </a:lnTo>
                  <a:lnTo>
                    <a:pt x="31051" y="1035748"/>
                  </a:lnTo>
                  <a:lnTo>
                    <a:pt x="8310" y="1001863"/>
                  </a:lnTo>
                  <a:lnTo>
                    <a:pt x="0" y="960119"/>
                  </a:lnTo>
                  <a:lnTo>
                    <a:pt x="0" y="106679"/>
                  </a:lnTo>
                  <a:close/>
                </a:path>
              </a:pathLst>
            </a:custGeom>
            <a:ln w="27432">
              <a:solidFill>
                <a:srgbClr val="9ABA5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560563" y="4693919"/>
              <a:ext cx="0" cy="489584"/>
            </a:xfrm>
            <a:custGeom>
              <a:avLst/>
              <a:gdLst/>
              <a:ahLst/>
              <a:cxnLst/>
              <a:rect l="l" t="t" r="r" b="b"/>
              <a:pathLst>
                <a:path h="489585">
                  <a:moveTo>
                    <a:pt x="0" y="0"/>
                  </a:moveTo>
                  <a:lnTo>
                    <a:pt x="0" y="489203"/>
                  </a:lnTo>
                </a:path>
              </a:pathLst>
            </a:custGeom>
            <a:ln w="27432">
              <a:solidFill>
                <a:srgbClr val="F6954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28821" y="2070333"/>
            <a:ext cx="1011891" cy="71493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30555" marR="4483" indent="-119909">
              <a:lnSpc>
                <a:spcPts val="2550"/>
              </a:lnSpc>
              <a:spcBef>
                <a:spcPts val="375"/>
              </a:spcBef>
            </a:pPr>
            <a:r>
              <a:rPr sz="2338" b="1" spc="-13" dirty="0">
                <a:latin typeface="Calibri"/>
                <a:cs typeface="Calibri"/>
              </a:rPr>
              <a:t>H</a:t>
            </a:r>
            <a:r>
              <a:rPr sz="2338" b="1" spc="4" dirty="0">
                <a:latin typeface="Calibri"/>
                <a:cs typeface="Calibri"/>
              </a:rPr>
              <a:t>U</a:t>
            </a:r>
            <a:r>
              <a:rPr sz="2338" b="1" spc="-49" dirty="0">
                <a:latin typeface="Calibri"/>
                <a:cs typeface="Calibri"/>
              </a:rPr>
              <a:t>K</a:t>
            </a:r>
            <a:r>
              <a:rPr sz="2338" b="1" spc="-18" dirty="0">
                <a:latin typeface="Calibri"/>
                <a:cs typeface="Calibri"/>
              </a:rPr>
              <a:t>U</a:t>
            </a:r>
            <a:r>
              <a:rPr sz="2338" b="1" spc="-4" dirty="0">
                <a:latin typeface="Calibri"/>
                <a:cs typeface="Calibri"/>
              </a:rPr>
              <a:t>M  </a:t>
            </a:r>
            <a:r>
              <a:rPr sz="2338" b="1" spc="-44" dirty="0">
                <a:latin typeface="Calibri"/>
                <a:cs typeface="Calibri"/>
              </a:rPr>
              <a:t>PAJAK</a:t>
            </a:r>
            <a:endParaRPr sz="2338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80005" y="3188074"/>
            <a:ext cx="1671917" cy="1122269"/>
            <a:chOff x="3451605" y="3613150"/>
            <a:chExt cx="1894839" cy="1271905"/>
          </a:xfrm>
        </p:grpSpPr>
        <p:sp>
          <p:nvSpPr>
            <p:cNvPr id="14" name="object 14"/>
            <p:cNvSpPr/>
            <p:nvPr/>
          </p:nvSpPr>
          <p:spPr>
            <a:xfrm>
              <a:off x="3465575" y="3627120"/>
              <a:ext cx="1679575" cy="1066800"/>
            </a:xfrm>
            <a:custGeom>
              <a:avLst/>
              <a:gdLst/>
              <a:ahLst/>
              <a:cxnLst/>
              <a:rect l="l" t="t" r="r" b="b"/>
              <a:pathLst>
                <a:path w="1679575" h="1066800">
                  <a:moveTo>
                    <a:pt x="1572767" y="1066800"/>
                  </a:moveTo>
                  <a:lnTo>
                    <a:pt x="106679" y="1066800"/>
                  </a:lnTo>
                  <a:lnTo>
                    <a:pt x="65579" y="1058489"/>
                  </a:lnTo>
                  <a:lnTo>
                    <a:pt x="31622" y="1035748"/>
                  </a:lnTo>
                  <a:lnTo>
                    <a:pt x="8524" y="1001863"/>
                  </a:lnTo>
                  <a:lnTo>
                    <a:pt x="0" y="960119"/>
                  </a:lnTo>
                  <a:lnTo>
                    <a:pt x="0" y="106679"/>
                  </a:lnTo>
                  <a:lnTo>
                    <a:pt x="8524" y="65579"/>
                  </a:lnTo>
                  <a:lnTo>
                    <a:pt x="31622" y="31622"/>
                  </a:lnTo>
                  <a:lnTo>
                    <a:pt x="65579" y="8524"/>
                  </a:lnTo>
                  <a:lnTo>
                    <a:pt x="106679" y="0"/>
                  </a:lnTo>
                  <a:lnTo>
                    <a:pt x="1572767" y="0"/>
                  </a:lnTo>
                  <a:lnTo>
                    <a:pt x="1614511" y="8524"/>
                  </a:lnTo>
                  <a:lnTo>
                    <a:pt x="1648396" y="31622"/>
                  </a:lnTo>
                  <a:lnTo>
                    <a:pt x="1671137" y="65579"/>
                  </a:lnTo>
                  <a:lnTo>
                    <a:pt x="1679448" y="106679"/>
                  </a:lnTo>
                  <a:lnTo>
                    <a:pt x="1679448" y="960119"/>
                  </a:lnTo>
                  <a:lnTo>
                    <a:pt x="1671137" y="1001863"/>
                  </a:lnTo>
                  <a:lnTo>
                    <a:pt x="1648396" y="1035748"/>
                  </a:lnTo>
                  <a:lnTo>
                    <a:pt x="1614511" y="1058489"/>
                  </a:lnTo>
                  <a:lnTo>
                    <a:pt x="1572767" y="106680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3465575" y="3627120"/>
              <a:ext cx="1679575" cy="1066800"/>
            </a:xfrm>
            <a:custGeom>
              <a:avLst/>
              <a:gdLst/>
              <a:ahLst/>
              <a:cxnLst/>
              <a:rect l="l" t="t" r="r" b="b"/>
              <a:pathLst>
                <a:path w="1679575" h="1066800">
                  <a:moveTo>
                    <a:pt x="0" y="106679"/>
                  </a:moveTo>
                  <a:lnTo>
                    <a:pt x="8524" y="65579"/>
                  </a:lnTo>
                  <a:lnTo>
                    <a:pt x="31622" y="31622"/>
                  </a:lnTo>
                  <a:lnTo>
                    <a:pt x="65579" y="8524"/>
                  </a:lnTo>
                  <a:lnTo>
                    <a:pt x="106679" y="0"/>
                  </a:lnTo>
                  <a:lnTo>
                    <a:pt x="1572767" y="0"/>
                  </a:lnTo>
                  <a:lnTo>
                    <a:pt x="1614511" y="8524"/>
                  </a:lnTo>
                  <a:lnTo>
                    <a:pt x="1648396" y="31622"/>
                  </a:lnTo>
                  <a:lnTo>
                    <a:pt x="1671137" y="65579"/>
                  </a:lnTo>
                  <a:lnTo>
                    <a:pt x="1679448" y="106679"/>
                  </a:lnTo>
                  <a:lnTo>
                    <a:pt x="1679448" y="960119"/>
                  </a:lnTo>
                  <a:lnTo>
                    <a:pt x="1671137" y="1001863"/>
                  </a:lnTo>
                  <a:lnTo>
                    <a:pt x="1648396" y="1035748"/>
                  </a:lnTo>
                  <a:lnTo>
                    <a:pt x="1614511" y="1058489"/>
                  </a:lnTo>
                  <a:lnTo>
                    <a:pt x="1572767" y="1066800"/>
                  </a:lnTo>
                  <a:lnTo>
                    <a:pt x="106679" y="1066800"/>
                  </a:lnTo>
                  <a:lnTo>
                    <a:pt x="65579" y="1058489"/>
                  </a:lnTo>
                  <a:lnTo>
                    <a:pt x="31622" y="1035748"/>
                  </a:lnTo>
                  <a:lnTo>
                    <a:pt x="8524" y="1001863"/>
                  </a:lnTo>
                  <a:lnTo>
                    <a:pt x="0" y="960119"/>
                  </a:lnTo>
                  <a:lnTo>
                    <a:pt x="0" y="106679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9980" y="3800856"/>
              <a:ext cx="1687067" cy="10728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53027" y="3805428"/>
              <a:ext cx="1679575" cy="1065530"/>
            </a:xfrm>
            <a:custGeom>
              <a:avLst/>
              <a:gdLst/>
              <a:ahLst/>
              <a:cxnLst/>
              <a:rect l="l" t="t" r="r" b="b"/>
              <a:pathLst>
                <a:path w="1679575" h="1065529">
                  <a:moveTo>
                    <a:pt x="0" y="106679"/>
                  </a:moveTo>
                  <a:lnTo>
                    <a:pt x="8310" y="64936"/>
                  </a:lnTo>
                  <a:lnTo>
                    <a:pt x="31051" y="31051"/>
                  </a:lnTo>
                  <a:lnTo>
                    <a:pt x="64936" y="8310"/>
                  </a:lnTo>
                  <a:lnTo>
                    <a:pt x="106679" y="0"/>
                  </a:lnTo>
                  <a:lnTo>
                    <a:pt x="1572767" y="0"/>
                  </a:lnTo>
                  <a:lnTo>
                    <a:pt x="1613868" y="8310"/>
                  </a:lnTo>
                  <a:lnTo>
                    <a:pt x="1647825" y="31051"/>
                  </a:lnTo>
                  <a:lnTo>
                    <a:pt x="1670923" y="64936"/>
                  </a:lnTo>
                  <a:lnTo>
                    <a:pt x="1679448" y="106679"/>
                  </a:lnTo>
                  <a:lnTo>
                    <a:pt x="1679448" y="958596"/>
                  </a:lnTo>
                  <a:lnTo>
                    <a:pt x="1670923" y="1000339"/>
                  </a:lnTo>
                  <a:lnTo>
                    <a:pt x="1647825" y="1034224"/>
                  </a:lnTo>
                  <a:lnTo>
                    <a:pt x="1613868" y="1056965"/>
                  </a:lnTo>
                  <a:lnTo>
                    <a:pt x="1572767" y="1065275"/>
                  </a:lnTo>
                  <a:lnTo>
                    <a:pt x="106679" y="1065275"/>
                  </a:lnTo>
                  <a:lnTo>
                    <a:pt x="64936" y="1056965"/>
                  </a:lnTo>
                  <a:lnTo>
                    <a:pt x="31051" y="1034224"/>
                  </a:lnTo>
                  <a:lnTo>
                    <a:pt x="8310" y="1000339"/>
                  </a:lnTo>
                  <a:lnTo>
                    <a:pt x="0" y="958596"/>
                  </a:lnTo>
                  <a:lnTo>
                    <a:pt x="0" y="106679"/>
                  </a:lnTo>
                  <a:close/>
                </a:path>
              </a:pathLst>
            </a:custGeom>
            <a:ln w="27432">
              <a:solidFill>
                <a:srgbClr val="4BACC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77785" y="3456753"/>
            <a:ext cx="1042147" cy="687028"/>
          </a:xfrm>
          <a:prstGeom prst="rect">
            <a:avLst/>
          </a:prstGeom>
        </p:spPr>
        <p:txBody>
          <a:bodyPr vert="horz" wrap="square" lIns="0" tIns="45384" rIns="0" bIns="0" rtlCol="0">
            <a:spAutoFit/>
          </a:bodyPr>
          <a:lstStyle/>
          <a:p>
            <a:pPr marL="11206" marR="4483" indent="35861">
              <a:lnSpc>
                <a:spcPts val="2453"/>
              </a:lnSpc>
              <a:spcBef>
                <a:spcPts val="357"/>
              </a:spcBef>
            </a:pPr>
            <a:r>
              <a:rPr sz="2206" b="1" spc="9" dirty="0">
                <a:latin typeface="Calibri"/>
                <a:cs typeface="Calibri"/>
              </a:rPr>
              <a:t>HUKUM </a:t>
            </a:r>
            <a:r>
              <a:rPr sz="2206" b="1" spc="-490" dirty="0">
                <a:latin typeface="Calibri"/>
                <a:cs typeface="Calibri"/>
              </a:rPr>
              <a:t> </a:t>
            </a:r>
            <a:r>
              <a:rPr sz="2206" b="1" spc="-13" dirty="0">
                <a:latin typeface="Calibri"/>
                <a:cs typeface="Calibri"/>
              </a:rPr>
              <a:t>F</a:t>
            </a:r>
            <a:r>
              <a:rPr sz="2206" b="1" spc="22" dirty="0">
                <a:latin typeface="Calibri"/>
                <a:cs typeface="Calibri"/>
              </a:rPr>
              <a:t>O</a:t>
            </a:r>
            <a:r>
              <a:rPr sz="2206" b="1" spc="4" dirty="0">
                <a:latin typeface="Calibri"/>
                <a:cs typeface="Calibri"/>
              </a:rPr>
              <a:t>R</a:t>
            </a:r>
            <a:r>
              <a:rPr sz="2206" b="1" spc="9" dirty="0">
                <a:latin typeface="Calibri"/>
                <a:cs typeface="Calibri"/>
              </a:rPr>
              <a:t>M</a:t>
            </a:r>
            <a:r>
              <a:rPr sz="2206" b="1" spc="22" dirty="0">
                <a:latin typeface="Calibri"/>
                <a:cs typeface="Calibri"/>
              </a:rPr>
              <a:t>A</a:t>
            </a:r>
            <a:r>
              <a:rPr sz="2206" b="1" spc="9" dirty="0">
                <a:latin typeface="Calibri"/>
                <a:cs typeface="Calibri"/>
              </a:rPr>
              <a:t>L</a:t>
            </a:r>
            <a:endParaRPr sz="2206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46156" y="4561018"/>
            <a:ext cx="2739838" cy="1122269"/>
            <a:chOff x="2846577" y="5169153"/>
            <a:chExt cx="3105150" cy="1271905"/>
          </a:xfrm>
        </p:grpSpPr>
        <p:sp>
          <p:nvSpPr>
            <p:cNvPr id="20" name="object 20"/>
            <p:cNvSpPr/>
            <p:nvPr/>
          </p:nvSpPr>
          <p:spPr>
            <a:xfrm>
              <a:off x="2860547" y="5183123"/>
              <a:ext cx="2891155" cy="1065530"/>
            </a:xfrm>
            <a:custGeom>
              <a:avLst/>
              <a:gdLst/>
              <a:ahLst/>
              <a:cxnLst/>
              <a:rect l="l" t="t" r="r" b="b"/>
              <a:pathLst>
                <a:path w="2891154" h="1065529">
                  <a:moveTo>
                    <a:pt x="2784348" y="1065275"/>
                  </a:moveTo>
                  <a:lnTo>
                    <a:pt x="106679" y="1065275"/>
                  </a:lnTo>
                  <a:lnTo>
                    <a:pt x="64936" y="1056989"/>
                  </a:lnTo>
                  <a:lnTo>
                    <a:pt x="31051" y="1034414"/>
                  </a:lnTo>
                  <a:lnTo>
                    <a:pt x="8310" y="1000982"/>
                  </a:lnTo>
                  <a:lnTo>
                    <a:pt x="0" y="960119"/>
                  </a:lnTo>
                  <a:lnTo>
                    <a:pt x="0" y="106679"/>
                  </a:lnTo>
                  <a:lnTo>
                    <a:pt x="8310" y="64936"/>
                  </a:lnTo>
                  <a:lnTo>
                    <a:pt x="31051" y="31051"/>
                  </a:lnTo>
                  <a:lnTo>
                    <a:pt x="64936" y="8310"/>
                  </a:lnTo>
                  <a:lnTo>
                    <a:pt x="106679" y="0"/>
                  </a:lnTo>
                  <a:lnTo>
                    <a:pt x="2784348" y="0"/>
                  </a:lnTo>
                  <a:lnTo>
                    <a:pt x="2825448" y="8310"/>
                  </a:lnTo>
                  <a:lnTo>
                    <a:pt x="2859404" y="31051"/>
                  </a:lnTo>
                  <a:lnTo>
                    <a:pt x="2882503" y="64936"/>
                  </a:lnTo>
                  <a:lnTo>
                    <a:pt x="2891027" y="106679"/>
                  </a:lnTo>
                  <a:lnTo>
                    <a:pt x="2891027" y="960119"/>
                  </a:lnTo>
                  <a:lnTo>
                    <a:pt x="2882503" y="1000982"/>
                  </a:lnTo>
                  <a:lnTo>
                    <a:pt x="2859404" y="1034414"/>
                  </a:lnTo>
                  <a:lnTo>
                    <a:pt x="2825448" y="1056989"/>
                  </a:lnTo>
                  <a:lnTo>
                    <a:pt x="2784348" y="1065275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2860547" y="5183123"/>
              <a:ext cx="2891155" cy="1065530"/>
            </a:xfrm>
            <a:custGeom>
              <a:avLst/>
              <a:gdLst/>
              <a:ahLst/>
              <a:cxnLst/>
              <a:rect l="l" t="t" r="r" b="b"/>
              <a:pathLst>
                <a:path w="2891154" h="1065529">
                  <a:moveTo>
                    <a:pt x="0" y="106679"/>
                  </a:moveTo>
                  <a:lnTo>
                    <a:pt x="8310" y="64936"/>
                  </a:lnTo>
                  <a:lnTo>
                    <a:pt x="31051" y="31051"/>
                  </a:lnTo>
                  <a:lnTo>
                    <a:pt x="64936" y="8310"/>
                  </a:lnTo>
                  <a:lnTo>
                    <a:pt x="106679" y="0"/>
                  </a:lnTo>
                  <a:lnTo>
                    <a:pt x="2784348" y="0"/>
                  </a:lnTo>
                  <a:lnTo>
                    <a:pt x="2825448" y="8310"/>
                  </a:lnTo>
                  <a:lnTo>
                    <a:pt x="2859404" y="31051"/>
                  </a:lnTo>
                  <a:lnTo>
                    <a:pt x="2882503" y="64936"/>
                  </a:lnTo>
                  <a:lnTo>
                    <a:pt x="2891027" y="106679"/>
                  </a:lnTo>
                  <a:lnTo>
                    <a:pt x="2891027" y="960119"/>
                  </a:lnTo>
                  <a:lnTo>
                    <a:pt x="2882503" y="1000982"/>
                  </a:lnTo>
                  <a:lnTo>
                    <a:pt x="2859404" y="1034414"/>
                  </a:lnTo>
                  <a:lnTo>
                    <a:pt x="2825448" y="1056989"/>
                  </a:lnTo>
                  <a:lnTo>
                    <a:pt x="2784348" y="1065275"/>
                  </a:lnTo>
                  <a:lnTo>
                    <a:pt x="106679" y="1065275"/>
                  </a:lnTo>
                  <a:lnTo>
                    <a:pt x="64936" y="1056989"/>
                  </a:lnTo>
                  <a:lnTo>
                    <a:pt x="31051" y="1034414"/>
                  </a:lnTo>
                  <a:lnTo>
                    <a:pt x="8310" y="1000982"/>
                  </a:lnTo>
                  <a:lnTo>
                    <a:pt x="0" y="960119"/>
                  </a:lnTo>
                  <a:lnTo>
                    <a:pt x="0" y="106679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3427" y="5355335"/>
              <a:ext cx="2900172" cy="10774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46475" y="5359907"/>
              <a:ext cx="2891155" cy="1066800"/>
            </a:xfrm>
            <a:custGeom>
              <a:avLst/>
              <a:gdLst/>
              <a:ahLst/>
              <a:cxnLst/>
              <a:rect l="l" t="t" r="r" b="b"/>
              <a:pathLst>
                <a:path w="2891154" h="1066800">
                  <a:moveTo>
                    <a:pt x="0" y="106680"/>
                  </a:moveTo>
                  <a:lnTo>
                    <a:pt x="8524" y="64936"/>
                  </a:lnTo>
                  <a:lnTo>
                    <a:pt x="31622" y="31051"/>
                  </a:lnTo>
                  <a:lnTo>
                    <a:pt x="65579" y="8310"/>
                  </a:lnTo>
                  <a:lnTo>
                    <a:pt x="106679" y="0"/>
                  </a:lnTo>
                  <a:lnTo>
                    <a:pt x="2784348" y="0"/>
                  </a:lnTo>
                  <a:lnTo>
                    <a:pt x="2826091" y="8310"/>
                  </a:lnTo>
                  <a:lnTo>
                    <a:pt x="2859976" y="31051"/>
                  </a:lnTo>
                  <a:lnTo>
                    <a:pt x="2882717" y="64936"/>
                  </a:lnTo>
                  <a:lnTo>
                    <a:pt x="2891027" y="106680"/>
                  </a:lnTo>
                  <a:lnTo>
                    <a:pt x="2891027" y="960119"/>
                  </a:lnTo>
                  <a:lnTo>
                    <a:pt x="2882717" y="1001863"/>
                  </a:lnTo>
                  <a:lnTo>
                    <a:pt x="2859976" y="1035748"/>
                  </a:lnTo>
                  <a:lnTo>
                    <a:pt x="2826091" y="1058489"/>
                  </a:lnTo>
                  <a:lnTo>
                    <a:pt x="2784348" y="1066800"/>
                  </a:lnTo>
                  <a:lnTo>
                    <a:pt x="106679" y="1066800"/>
                  </a:lnTo>
                  <a:lnTo>
                    <a:pt x="65579" y="1058489"/>
                  </a:lnTo>
                  <a:lnTo>
                    <a:pt x="31622" y="1035748"/>
                  </a:lnTo>
                  <a:lnTo>
                    <a:pt x="8524" y="1001863"/>
                  </a:lnTo>
                  <a:lnTo>
                    <a:pt x="0" y="960119"/>
                  </a:lnTo>
                  <a:lnTo>
                    <a:pt x="0" y="106680"/>
                  </a:lnTo>
                  <a:close/>
                </a:path>
              </a:pathLst>
            </a:custGeom>
            <a:ln w="27432">
              <a:solidFill>
                <a:srgbClr val="F6954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107148" y="5047545"/>
            <a:ext cx="1982881" cy="25007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544" spc="4" dirty="0">
                <a:latin typeface="Calibri"/>
                <a:cs typeface="Calibri"/>
              </a:rPr>
              <a:t>UU</a:t>
            </a:r>
            <a:r>
              <a:rPr sz="1544" spc="-22" dirty="0">
                <a:latin typeface="Calibri"/>
                <a:cs typeface="Calibri"/>
              </a:rPr>
              <a:t> </a:t>
            </a:r>
            <a:r>
              <a:rPr sz="1544" spc="-53" dirty="0">
                <a:latin typeface="Calibri"/>
                <a:cs typeface="Calibri"/>
              </a:rPr>
              <a:t>KUP,</a:t>
            </a:r>
            <a:r>
              <a:rPr sz="1544" spc="-4" dirty="0">
                <a:latin typeface="Calibri"/>
                <a:cs typeface="Calibri"/>
              </a:rPr>
              <a:t> </a:t>
            </a:r>
            <a:r>
              <a:rPr sz="1544" spc="4" dirty="0">
                <a:latin typeface="Calibri"/>
                <a:cs typeface="Calibri"/>
              </a:rPr>
              <a:t>UU</a:t>
            </a:r>
            <a:r>
              <a:rPr sz="1544" spc="-18" dirty="0">
                <a:latin typeface="Calibri"/>
                <a:cs typeface="Calibri"/>
              </a:rPr>
              <a:t> </a:t>
            </a:r>
            <a:r>
              <a:rPr sz="1544" spc="-35" dirty="0">
                <a:latin typeface="Calibri"/>
                <a:cs typeface="Calibri"/>
              </a:rPr>
              <a:t>PPSP,</a:t>
            </a:r>
            <a:r>
              <a:rPr sz="1544" spc="-31" dirty="0">
                <a:latin typeface="Calibri"/>
                <a:cs typeface="Calibri"/>
              </a:rPr>
              <a:t> </a:t>
            </a:r>
            <a:r>
              <a:rPr sz="1544" spc="4" dirty="0">
                <a:latin typeface="Calibri"/>
                <a:cs typeface="Calibri"/>
              </a:rPr>
              <a:t>UU</a:t>
            </a:r>
            <a:r>
              <a:rPr sz="1544" spc="-4" dirty="0">
                <a:latin typeface="Calibri"/>
                <a:cs typeface="Calibri"/>
              </a:rPr>
              <a:t> </a:t>
            </a:r>
            <a:r>
              <a:rPr sz="1544" spc="4" dirty="0">
                <a:latin typeface="Calibri"/>
                <a:cs typeface="Calibri"/>
              </a:rPr>
              <a:t>PP</a:t>
            </a:r>
            <a:endParaRPr sz="1544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052297" y="3188074"/>
            <a:ext cx="1671917" cy="1122269"/>
            <a:chOff x="6706869" y="3613150"/>
            <a:chExt cx="1894839" cy="1271905"/>
          </a:xfrm>
        </p:grpSpPr>
        <p:sp>
          <p:nvSpPr>
            <p:cNvPr id="26" name="object 26"/>
            <p:cNvSpPr/>
            <p:nvPr/>
          </p:nvSpPr>
          <p:spPr>
            <a:xfrm>
              <a:off x="6720839" y="3627120"/>
              <a:ext cx="1679575" cy="1066800"/>
            </a:xfrm>
            <a:custGeom>
              <a:avLst/>
              <a:gdLst/>
              <a:ahLst/>
              <a:cxnLst/>
              <a:rect l="l" t="t" r="r" b="b"/>
              <a:pathLst>
                <a:path w="1679575" h="1066800">
                  <a:moveTo>
                    <a:pt x="1574291" y="1066800"/>
                  </a:moveTo>
                  <a:lnTo>
                    <a:pt x="106679" y="1066800"/>
                  </a:lnTo>
                  <a:lnTo>
                    <a:pt x="65579" y="1058489"/>
                  </a:lnTo>
                  <a:lnTo>
                    <a:pt x="31622" y="1035748"/>
                  </a:lnTo>
                  <a:lnTo>
                    <a:pt x="8524" y="1001863"/>
                  </a:lnTo>
                  <a:lnTo>
                    <a:pt x="0" y="960119"/>
                  </a:lnTo>
                  <a:lnTo>
                    <a:pt x="0" y="106679"/>
                  </a:lnTo>
                  <a:lnTo>
                    <a:pt x="8524" y="65579"/>
                  </a:lnTo>
                  <a:lnTo>
                    <a:pt x="31622" y="31622"/>
                  </a:lnTo>
                  <a:lnTo>
                    <a:pt x="65579" y="8524"/>
                  </a:lnTo>
                  <a:lnTo>
                    <a:pt x="106679" y="0"/>
                  </a:lnTo>
                  <a:lnTo>
                    <a:pt x="1574291" y="0"/>
                  </a:lnTo>
                  <a:lnTo>
                    <a:pt x="1615154" y="8524"/>
                  </a:lnTo>
                  <a:lnTo>
                    <a:pt x="1648587" y="31622"/>
                  </a:lnTo>
                  <a:lnTo>
                    <a:pt x="1671161" y="65579"/>
                  </a:lnTo>
                  <a:lnTo>
                    <a:pt x="1679448" y="106679"/>
                  </a:lnTo>
                  <a:lnTo>
                    <a:pt x="1679448" y="960119"/>
                  </a:lnTo>
                  <a:lnTo>
                    <a:pt x="1671161" y="1001863"/>
                  </a:lnTo>
                  <a:lnTo>
                    <a:pt x="1648587" y="1035748"/>
                  </a:lnTo>
                  <a:lnTo>
                    <a:pt x="1615154" y="1058489"/>
                  </a:lnTo>
                  <a:lnTo>
                    <a:pt x="1574291" y="106680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6720839" y="3627120"/>
              <a:ext cx="1679575" cy="1066800"/>
            </a:xfrm>
            <a:custGeom>
              <a:avLst/>
              <a:gdLst/>
              <a:ahLst/>
              <a:cxnLst/>
              <a:rect l="l" t="t" r="r" b="b"/>
              <a:pathLst>
                <a:path w="1679575" h="1066800">
                  <a:moveTo>
                    <a:pt x="0" y="106679"/>
                  </a:moveTo>
                  <a:lnTo>
                    <a:pt x="8524" y="65579"/>
                  </a:lnTo>
                  <a:lnTo>
                    <a:pt x="31622" y="31622"/>
                  </a:lnTo>
                  <a:lnTo>
                    <a:pt x="65579" y="8524"/>
                  </a:lnTo>
                  <a:lnTo>
                    <a:pt x="106679" y="0"/>
                  </a:lnTo>
                  <a:lnTo>
                    <a:pt x="1574291" y="0"/>
                  </a:lnTo>
                  <a:lnTo>
                    <a:pt x="1615154" y="8524"/>
                  </a:lnTo>
                  <a:lnTo>
                    <a:pt x="1648587" y="31622"/>
                  </a:lnTo>
                  <a:lnTo>
                    <a:pt x="1671161" y="65579"/>
                  </a:lnTo>
                  <a:lnTo>
                    <a:pt x="1679448" y="106679"/>
                  </a:lnTo>
                  <a:lnTo>
                    <a:pt x="1679448" y="960119"/>
                  </a:lnTo>
                  <a:lnTo>
                    <a:pt x="1671161" y="1001863"/>
                  </a:lnTo>
                  <a:lnTo>
                    <a:pt x="1648587" y="1035748"/>
                  </a:lnTo>
                  <a:lnTo>
                    <a:pt x="1615154" y="1058489"/>
                  </a:lnTo>
                  <a:lnTo>
                    <a:pt x="1574291" y="1066800"/>
                  </a:lnTo>
                  <a:lnTo>
                    <a:pt x="106679" y="1066800"/>
                  </a:lnTo>
                  <a:lnTo>
                    <a:pt x="65579" y="1058489"/>
                  </a:lnTo>
                  <a:lnTo>
                    <a:pt x="31622" y="1035748"/>
                  </a:lnTo>
                  <a:lnTo>
                    <a:pt x="8524" y="1001863"/>
                  </a:lnTo>
                  <a:lnTo>
                    <a:pt x="0" y="960119"/>
                  </a:lnTo>
                  <a:lnTo>
                    <a:pt x="0" y="106679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3719" y="3800856"/>
              <a:ext cx="1688591" cy="10728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908292" y="3805428"/>
              <a:ext cx="1679575" cy="1065530"/>
            </a:xfrm>
            <a:custGeom>
              <a:avLst/>
              <a:gdLst/>
              <a:ahLst/>
              <a:cxnLst/>
              <a:rect l="l" t="t" r="r" b="b"/>
              <a:pathLst>
                <a:path w="1679575" h="1065529">
                  <a:moveTo>
                    <a:pt x="0" y="106679"/>
                  </a:moveTo>
                  <a:lnTo>
                    <a:pt x="8310" y="64936"/>
                  </a:lnTo>
                  <a:lnTo>
                    <a:pt x="31051" y="31051"/>
                  </a:lnTo>
                  <a:lnTo>
                    <a:pt x="64936" y="8310"/>
                  </a:lnTo>
                  <a:lnTo>
                    <a:pt x="106679" y="0"/>
                  </a:lnTo>
                  <a:lnTo>
                    <a:pt x="1572767" y="0"/>
                  </a:lnTo>
                  <a:lnTo>
                    <a:pt x="1614511" y="8310"/>
                  </a:lnTo>
                  <a:lnTo>
                    <a:pt x="1648396" y="31051"/>
                  </a:lnTo>
                  <a:lnTo>
                    <a:pt x="1671137" y="64936"/>
                  </a:lnTo>
                  <a:lnTo>
                    <a:pt x="1679448" y="106679"/>
                  </a:lnTo>
                  <a:lnTo>
                    <a:pt x="1679448" y="958596"/>
                  </a:lnTo>
                  <a:lnTo>
                    <a:pt x="1671137" y="1000339"/>
                  </a:lnTo>
                  <a:lnTo>
                    <a:pt x="1648396" y="1034224"/>
                  </a:lnTo>
                  <a:lnTo>
                    <a:pt x="1614511" y="1056965"/>
                  </a:lnTo>
                  <a:lnTo>
                    <a:pt x="1572767" y="1065275"/>
                  </a:lnTo>
                  <a:lnTo>
                    <a:pt x="106679" y="1065275"/>
                  </a:lnTo>
                  <a:lnTo>
                    <a:pt x="64936" y="1056965"/>
                  </a:lnTo>
                  <a:lnTo>
                    <a:pt x="31051" y="1034224"/>
                  </a:lnTo>
                  <a:lnTo>
                    <a:pt x="8310" y="1000339"/>
                  </a:lnTo>
                  <a:lnTo>
                    <a:pt x="0" y="958596"/>
                  </a:lnTo>
                  <a:lnTo>
                    <a:pt x="0" y="106679"/>
                  </a:lnTo>
                  <a:close/>
                </a:path>
              </a:pathLst>
            </a:custGeom>
            <a:ln w="27432">
              <a:solidFill>
                <a:srgbClr val="4BACC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58581" y="3456753"/>
            <a:ext cx="1226484" cy="687028"/>
          </a:xfrm>
          <a:prstGeom prst="rect">
            <a:avLst/>
          </a:prstGeom>
        </p:spPr>
        <p:txBody>
          <a:bodyPr vert="horz" wrap="square" lIns="0" tIns="45384" rIns="0" bIns="0" rtlCol="0">
            <a:spAutoFit/>
          </a:bodyPr>
          <a:lstStyle/>
          <a:p>
            <a:pPr marL="11206" marR="4483" indent="127754">
              <a:lnSpc>
                <a:spcPts val="2453"/>
              </a:lnSpc>
              <a:spcBef>
                <a:spcPts val="357"/>
              </a:spcBef>
            </a:pPr>
            <a:r>
              <a:rPr sz="2206" b="1" spc="9" dirty="0">
                <a:latin typeface="Calibri"/>
                <a:cs typeface="Calibri"/>
              </a:rPr>
              <a:t>HUKUM </a:t>
            </a:r>
            <a:r>
              <a:rPr sz="2206" b="1" spc="13" dirty="0">
                <a:latin typeface="Calibri"/>
                <a:cs typeface="Calibri"/>
              </a:rPr>
              <a:t> </a:t>
            </a:r>
            <a:r>
              <a:rPr sz="2206" b="1" spc="9" dirty="0">
                <a:latin typeface="Calibri"/>
                <a:cs typeface="Calibri"/>
              </a:rPr>
              <a:t>M</a:t>
            </a:r>
            <a:r>
              <a:rPr sz="2206" b="1" spc="-159" dirty="0">
                <a:latin typeface="Calibri"/>
                <a:cs typeface="Calibri"/>
              </a:rPr>
              <a:t>A</a:t>
            </a:r>
            <a:r>
              <a:rPr sz="2206" b="1" spc="22" dirty="0">
                <a:latin typeface="Calibri"/>
                <a:cs typeface="Calibri"/>
              </a:rPr>
              <a:t>T</a:t>
            </a:r>
            <a:r>
              <a:rPr sz="2206" b="1" spc="-4" dirty="0">
                <a:latin typeface="Calibri"/>
                <a:cs typeface="Calibri"/>
              </a:rPr>
              <a:t>E</a:t>
            </a:r>
            <a:r>
              <a:rPr sz="2206" b="1" spc="26" dirty="0">
                <a:latin typeface="Calibri"/>
                <a:cs typeface="Calibri"/>
              </a:rPr>
              <a:t>R</a:t>
            </a:r>
            <a:r>
              <a:rPr sz="2206" b="1" spc="-13" dirty="0">
                <a:latin typeface="Calibri"/>
                <a:cs typeface="Calibri"/>
              </a:rPr>
              <a:t>I</a:t>
            </a:r>
            <a:r>
              <a:rPr sz="2206" b="1" spc="22" dirty="0">
                <a:latin typeface="Calibri"/>
                <a:cs typeface="Calibri"/>
              </a:rPr>
              <a:t>A</a:t>
            </a:r>
            <a:r>
              <a:rPr sz="2206" b="1" spc="9" dirty="0">
                <a:latin typeface="Calibri"/>
                <a:cs typeface="Calibri"/>
              </a:rPr>
              <a:t>L</a:t>
            </a:r>
            <a:endParaRPr sz="2206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526741" y="4561241"/>
            <a:ext cx="2724710" cy="1121709"/>
            <a:chOff x="6111239" y="5169407"/>
            <a:chExt cx="3088005" cy="1271270"/>
          </a:xfrm>
        </p:grpSpPr>
        <p:sp>
          <p:nvSpPr>
            <p:cNvPr id="32" name="object 32"/>
            <p:cNvSpPr/>
            <p:nvPr/>
          </p:nvSpPr>
          <p:spPr>
            <a:xfrm>
              <a:off x="6124955" y="5183123"/>
              <a:ext cx="2872740" cy="1065530"/>
            </a:xfrm>
            <a:custGeom>
              <a:avLst/>
              <a:gdLst/>
              <a:ahLst/>
              <a:cxnLst/>
              <a:rect l="l" t="t" r="r" b="b"/>
              <a:pathLst>
                <a:path w="2872740" h="1065529">
                  <a:moveTo>
                    <a:pt x="2766059" y="1065275"/>
                  </a:moveTo>
                  <a:lnTo>
                    <a:pt x="106679" y="1065275"/>
                  </a:lnTo>
                  <a:lnTo>
                    <a:pt x="64936" y="1056989"/>
                  </a:lnTo>
                  <a:lnTo>
                    <a:pt x="31051" y="1034414"/>
                  </a:lnTo>
                  <a:lnTo>
                    <a:pt x="8310" y="1000982"/>
                  </a:lnTo>
                  <a:lnTo>
                    <a:pt x="0" y="960119"/>
                  </a:lnTo>
                  <a:lnTo>
                    <a:pt x="0" y="106679"/>
                  </a:lnTo>
                  <a:lnTo>
                    <a:pt x="8310" y="64936"/>
                  </a:lnTo>
                  <a:lnTo>
                    <a:pt x="31051" y="31051"/>
                  </a:lnTo>
                  <a:lnTo>
                    <a:pt x="64936" y="8310"/>
                  </a:lnTo>
                  <a:lnTo>
                    <a:pt x="106679" y="0"/>
                  </a:lnTo>
                  <a:lnTo>
                    <a:pt x="2766059" y="0"/>
                  </a:lnTo>
                  <a:lnTo>
                    <a:pt x="2807803" y="8310"/>
                  </a:lnTo>
                  <a:lnTo>
                    <a:pt x="2841688" y="31051"/>
                  </a:lnTo>
                  <a:lnTo>
                    <a:pt x="2864429" y="64936"/>
                  </a:lnTo>
                  <a:lnTo>
                    <a:pt x="2872740" y="106679"/>
                  </a:lnTo>
                  <a:lnTo>
                    <a:pt x="2872740" y="960119"/>
                  </a:lnTo>
                  <a:lnTo>
                    <a:pt x="2864429" y="1000982"/>
                  </a:lnTo>
                  <a:lnTo>
                    <a:pt x="2841688" y="1034414"/>
                  </a:lnTo>
                  <a:lnTo>
                    <a:pt x="2807803" y="1056989"/>
                  </a:lnTo>
                  <a:lnTo>
                    <a:pt x="2766059" y="1065275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6124955" y="5183123"/>
              <a:ext cx="2872740" cy="1065530"/>
            </a:xfrm>
            <a:custGeom>
              <a:avLst/>
              <a:gdLst/>
              <a:ahLst/>
              <a:cxnLst/>
              <a:rect l="l" t="t" r="r" b="b"/>
              <a:pathLst>
                <a:path w="2872740" h="1065529">
                  <a:moveTo>
                    <a:pt x="0" y="106679"/>
                  </a:moveTo>
                  <a:lnTo>
                    <a:pt x="8310" y="64936"/>
                  </a:lnTo>
                  <a:lnTo>
                    <a:pt x="31051" y="31051"/>
                  </a:lnTo>
                  <a:lnTo>
                    <a:pt x="64936" y="8310"/>
                  </a:lnTo>
                  <a:lnTo>
                    <a:pt x="106679" y="0"/>
                  </a:lnTo>
                  <a:lnTo>
                    <a:pt x="2766059" y="0"/>
                  </a:lnTo>
                  <a:lnTo>
                    <a:pt x="2807803" y="8310"/>
                  </a:lnTo>
                  <a:lnTo>
                    <a:pt x="2841688" y="31051"/>
                  </a:lnTo>
                  <a:lnTo>
                    <a:pt x="2864429" y="64936"/>
                  </a:lnTo>
                  <a:lnTo>
                    <a:pt x="2872740" y="106679"/>
                  </a:lnTo>
                  <a:lnTo>
                    <a:pt x="2872740" y="960119"/>
                  </a:lnTo>
                  <a:lnTo>
                    <a:pt x="2864429" y="1000982"/>
                  </a:lnTo>
                  <a:lnTo>
                    <a:pt x="2841688" y="1034414"/>
                  </a:lnTo>
                  <a:lnTo>
                    <a:pt x="2807803" y="1056989"/>
                  </a:lnTo>
                  <a:lnTo>
                    <a:pt x="2766059" y="1065275"/>
                  </a:lnTo>
                  <a:lnTo>
                    <a:pt x="106679" y="1065275"/>
                  </a:lnTo>
                  <a:lnTo>
                    <a:pt x="64936" y="1056989"/>
                  </a:lnTo>
                  <a:lnTo>
                    <a:pt x="31051" y="1034414"/>
                  </a:lnTo>
                  <a:lnTo>
                    <a:pt x="8310" y="1000982"/>
                  </a:lnTo>
                  <a:lnTo>
                    <a:pt x="0" y="960119"/>
                  </a:lnTo>
                  <a:lnTo>
                    <a:pt x="0" y="106679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6312" y="5355335"/>
              <a:ext cx="2883407" cy="107746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10883" y="5359907"/>
              <a:ext cx="2874645" cy="1066800"/>
            </a:xfrm>
            <a:custGeom>
              <a:avLst/>
              <a:gdLst/>
              <a:ahLst/>
              <a:cxnLst/>
              <a:rect l="l" t="t" r="r" b="b"/>
              <a:pathLst>
                <a:path w="2874645" h="1066800">
                  <a:moveTo>
                    <a:pt x="0" y="106680"/>
                  </a:moveTo>
                  <a:lnTo>
                    <a:pt x="8524" y="64936"/>
                  </a:lnTo>
                  <a:lnTo>
                    <a:pt x="31622" y="31051"/>
                  </a:lnTo>
                  <a:lnTo>
                    <a:pt x="65579" y="8310"/>
                  </a:lnTo>
                  <a:lnTo>
                    <a:pt x="106679" y="0"/>
                  </a:lnTo>
                  <a:lnTo>
                    <a:pt x="2767583" y="0"/>
                  </a:lnTo>
                  <a:lnTo>
                    <a:pt x="2808684" y="8310"/>
                  </a:lnTo>
                  <a:lnTo>
                    <a:pt x="2842641" y="31051"/>
                  </a:lnTo>
                  <a:lnTo>
                    <a:pt x="2865739" y="64936"/>
                  </a:lnTo>
                  <a:lnTo>
                    <a:pt x="2874264" y="106680"/>
                  </a:lnTo>
                  <a:lnTo>
                    <a:pt x="2874264" y="960119"/>
                  </a:lnTo>
                  <a:lnTo>
                    <a:pt x="2865739" y="1001863"/>
                  </a:lnTo>
                  <a:lnTo>
                    <a:pt x="2842641" y="1035748"/>
                  </a:lnTo>
                  <a:lnTo>
                    <a:pt x="2808684" y="1058489"/>
                  </a:lnTo>
                  <a:lnTo>
                    <a:pt x="2767583" y="1066800"/>
                  </a:lnTo>
                  <a:lnTo>
                    <a:pt x="106679" y="1066800"/>
                  </a:lnTo>
                  <a:lnTo>
                    <a:pt x="65579" y="1058489"/>
                  </a:lnTo>
                  <a:lnTo>
                    <a:pt x="31622" y="1035748"/>
                  </a:lnTo>
                  <a:lnTo>
                    <a:pt x="8524" y="1001863"/>
                  </a:lnTo>
                  <a:lnTo>
                    <a:pt x="0" y="960119"/>
                  </a:lnTo>
                  <a:lnTo>
                    <a:pt x="0" y="106680"/>
                  </a:lnTo>
                  <a:close/>
                </a:path>
              </a:pathLst>
            </a:custGeom>
            <a:ln w="27432">
              <a:solidFill>
                <a:srgbClr val="F6954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886604" y="4831053"/>
            <a:ext cx="2167218" cy="690234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560" algn="ctr">
              <a:lnSpc>
                <a:spcPts val="1703"/>
              </a:lnSpc>
              <a:spcBef>
                <a:spcPts val="282"/>
              </a:spcBef>
            </a:pPr>
            <a:r>
              <a:rPr sz="1544" spc="4" dirty="0">
                <a:latin typeface="Calibri"/>
                <a:cs typeface="Calibri"/>
              </a:rPr>
              <a:t>UU PPh, UU PPN/PPn </a:t>
            </a:r>
            <a:r>
              <a:rPr sz="1544" spc="9" dirty="0">
                <a:latin typeface="Calibri"/>
                <a:cs typeface="Calibri"/>
              </a:rPr>
              <a:t>BM, </a:t>
            </a:r>
            <a:r>
              <a:rPr sz="1544" spc="13" dirty="0">
                <a:latin typeface="Calibri"/>
                <a:cs typeface="Calibri"/>
              </a:rPr>
              <a:t> </a:t>
            </a:r>
            <a:r>
              <a:rPr sz="1544" spc="4" dirty="0">
                <a:latin typeface="Calibri"/>
                <a:cs typeface="Calibri"/>
              </a:rPr>
              <a:t>UU</a:t>
            </a:r>
            <a:r>
              <a:rPr sz="1544" spc="-26" dirty="0">
                <a:latin typeface="Calibri"/>
                <a:cs typeface="Calibri"/>
              </a:rPr>
              <a:t> </a:t>
            </a:r>
            <a:r>
              <a:rPr sz="1544" dirty="0">
                <a:latin typeface="Calibri"/>
                <a:cs typeface="Calibri"/>
              </a:rPr>
              <a:t>PBB,</a:t>
            </a:r>
            <a:r>
              <a:rPr sz="1544" spc="-35" dirty="0">
                <a:latin typeface="Calibri"/>
                <a:cs typeface="Calibri"/>
              </a:rPr>
              <a:t> </a:t>
            </a:r>
            <a:r>
              <a:rPr sz="1544" spc="4" dirty="0">
                <a:latin typeface="Calibri"/>
                <a:cs typeface="Calibri"/>
              </a:rPr>
              <a:t>UU </a:t>
            </a:r>
            <a:r>
              <a:rPr sz="1544" spc="-4" dirty="0">
                <a:latin typeface="Calibri"/>
                <a:cs typeface="Calibri"/>
              </a:rPr>
              <a:t>BEA</a:t>
            </a:r>
            <a:r>
              <a:rPr sz="1544" spc="-22" dirty="0">
                <a:latin typeface="Calibri"/>
                <a:cs typeface="Calibri"/>
              </a:rPr>
              <a:t> </a:t>
            </a:r>
            <a:r>
              <a:rPr sz="1544" spc="4" dirty="0">
                <a:latin typeface="Calibri"/>
                <a:cs typeface="Calibri"/>
              </a:rPr>
              <a:t>METERAI, </a:t>
            </a:r>
            <a:r>
              <a:rPr sz="1544" spc="-335" dirty="0">
                <a:latin typeface="Calibri"/>
                <a:cs typeface="Calibri"/>
              </a:rPr>
              <a:t> </a:t>
            </a:r>
            <a:r>
              <a:rPr sz="1544" spc="4" dirty="0">
                <a:latin typeface="Calibri"/>
                <a:cs typeface="Calibri"/>
              </a:rPr>
              <a:t>UU</a:t>
            </a:r>
            <a:r>
              <a:rPr sz="1544" spc="-18" dirty="0">
                <a:latin typeface="Calibri"/>
                <a:cs typeface="Calibri"/>
              </a:rPr>
              <a:t> </a:t>
            </a:r>
            <a:r>
              <a:rPr sz="1544" spc="4" dirty="0">
                <a:latin typeface="Calibri"/>
                <a:cs typeface="Calibri"/>
              </a:rPr>
              <a:t>PDRD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7F5CB780-C211-A404-41A3-EB8A5130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1238</Words>
  <Application>Microsoft Macintosh PowerPoint</Application>
  <PresentationFormat>On-screen Show (4:3)</PresentationFormat>
  <Paragraphs>326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Adobe Caslon Pro Bold</vt:lpstr>
      <vt:lpstr>Adobe Garamond Pro Bold</vt:lpstr>
      <vt:lpstr>Arial</vt:lpstr>
      <vt:lpstr>Arial MT</vt:lpstr>
      <vt:lpstr>Arial Narrow</vt:lpstr>
      <vt:lpstr>AvantGarde Md BT</vt:lpstr>
      <vt:lpstr>Calibri</vt:lpstr>
      <vt:lpstr>Constantia</vt:lpstr>
      <vt:lpstr>Franklin Gothic Demi</vt:lpstr>
      <vt:lpstr>Microsoft Sans Serif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SUMBANGAN </vt:lpstr>
      <vt:lpstr>PowerPoint Presentation</vt:lpstr>
      <vt:lpstr>PowerPoint Presentation</vt:lpstr>
      <vt:lpstr>PowerPoint Presentation</vt:lpstr>
      <vt:lpstr>Penerapan Penggabungan Hukum Formal dan Material </vt:lpstr>
      <vt:lpstr>BREVET A&amp;B</vt:lpstr>
      <vt:lpstr>BREVET A&amp;B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BREVET A&amp;B</vt:lpstr>
      <vt:lpstr>PowerPoint Presentation</vt:lpstr>
      <vt:lpstr>PowerPoint Presentation</vt:lpstr>
      <vt:lpstr> 10 Negara dengan Tarif Pajak Tertinggi di Dunia </vt:lpstr>
      <vt:lpstr>PowerPoint Presentation</vt:lpstr>
      <vt:lpstr>Utang  Pajak</vt:lpstr>
      <vt:lpstr>   Hapusnya Utang Pajak</vt:lpstr>
      <vt:lpstr>PowerPoint Presentation</vt:lpstr>
      <vt:lpstr>Perlawanan Terhadap Pajak</vt:lpstr>
      <vt:lpstr>PERLAWANAN PASIF</vt:lpstr>
      <vt:lpstr>PERLAWANAN   AKTIF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Nuryadin Rahman</cp:lastModifiedBy>
  <cp:revision>45</cp:revision>
  <dcterms:created xsi:type="dcterms:W3CDTF">2014-09-19T17:51:31Z</dcterms:created>
  <dcterms:modified xsi:type="dcterms:W3CDTF">2025-09-23T14:23:45Z</dcterms:modified>
</cp:coreProperties>
</file>